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1"/>
  </p:sldMasterIdLst>
  <p:sldIdLst>
    <p:sldId id="256" r:id="rId2"/>
    <p:sldId id="257" r:id="rId3"/>
    <p:sldId id="263" r:id="rId4"/>
    <p:sldId id="264" r:id="rId5"/>
    <p:sldId id="265" r:id="rId6"/>
    <p:sldId id="268" r:id="rId7"/>
    <p:sldId id="271" r:id="rId8"/>
    <p:sldId id="272" r:id="rId9"/>
    <p:sldId id="273" r:id="rId10"/>
    <p:sldId id="275" r:id="rId11"/>
    <p:sldId id="270" r:id="rId12"/>
    <p:sldId id="278" r:id="rId13"/>
    <p:sldId id="277" r:id="rId14"/>
    <p:sldId id="276" r:id="rId15"/>
    <p:sldId id="279" r:id="rId16"/>
    <p:sldId id="280" r:id="rId17"/>
    <p:sldId id="283" r:id="rId18"/>
    <p:sldId id="281" r:id="rId19"/>
    <p:sldId id="282" r:id="rId20"/>
    <p:sldId id="269" r:id="rId21"/>
    <p:sldId id="284" r:id="rId22"/>
    <p:sldId id="286" r:id="rId23"/>
    <p:sldId id="287" r:id="rId24"/>
    <p:sldId id="285" r:id="rId25"/>
    <p:sldId id="288" r:id="rId26"/>
    <p:sldId id="289" r:id="rId27"/>
    <p:sldId id="290" r:id="rId28"/>
    <p:sldId id="291" r:id="rId29"/>
    <p:sldId id="292" r:id="rId30"/>
    <p:sldId id="293" r:id="rId31"/>
    <p:sldId id="294"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2" autoAdjust="0"/>
  </p:normalViewPr>
  <p:slideViewPr>
    <p:cSldViewPr>
      <p:cViewPr varScale="1">
        <p:scale>
          <a:sx n="77" d="100"/>
          <a:sy n="77" d="100"/>
        </p:scale>
        <p:origin x="-1056"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F466F-BDA4-4F18-9C7B-FF0A9A1B0E80}"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98483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697870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09845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571815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482499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EE300C-6FC5-4FC3-AF1A-075E4F50620D}" type="datetime1">
              <a:rPr lang="en-US" smtClean="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82227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7/26/2016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77876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7/26/2016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57023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7/26/2016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472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50897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90423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B613C-1AD7-49D3-885D-F654C5CDBAA6}" type="datetime1">
              <a:rPr lang="en-US" smtClean="0"/>
              <a:pPr/>
              <a:t>7/26/2016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3407046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219200"/>
            <a:ext cx="8653463" cy="738664"/>
          </a:xfrm>
          <a:ln/>
        </p:spPr>
        <p:txBody>
          <a:bodyPr>
            <a:noAutofit/>
          </a:bodyPr>
          <a:lstStyle/>
          <a:p>
            <a:pPr indent="0" defTabSz="381000">
              <a:lnSpc>
                <a:spcPct val="100000"/>
              </a:lnSpc>
              <a:buClr>
                <a:srgbClr val="24598F"/>
              </a:buClr>
            </a:pPr>
            <a:r>
              <a:rPr lang="en-US" sz="6000" dirty="0" smtClean="0">
                <a:latin typeface="Times New Roman" panose="02020603050405020304" pitchFamily="18" charset="0"/>
                <a:cs typeface="Times New Roman" panose="02020603050405020304" pitchFamily="18" charset="0"/>
              </a:rPr>
              <a:t>APPROPRIATE UNITS</a:t>
            </a:r>
            <a:endParaRPr lang="en-US" sz="6000" dirty="0">
              <a:latin typeface="Times New Roman" panose="02020603050405020304" pitchFamily="18" charset="0"/>
              <a:cs typeface="Times New Roman" panose="02020603050405020304" pitchFamily="18" charset="0"/>
            </a:endParaRPr>
          </a:p>
        </p:txBody>
      </p:sp>
      <p:sp>
        <p:nvSpPr>
          <p:cNvPr id="3075" name="Rectangle 3"/>
          <p:cNvSpPr>
            <a:spLocks noChangeArrowheads="1"/>
          </p:cNvSpPr>
          <p:nvPr/>
        </p:nvSpPr>
        <p:spPr bwMode="auto">
          <a:xfrm>
            <a:off x="228600" y="2724150"/>
            <a:ext cx="8653463" cy="103188"/>
          </a:xfrm>
          <a:prstGeom prst="rect">
            <a:avLst/>
          </a:prstGeom>
          <a:gradFill rotWithShape="0">
            <a:gsLst>
              <a:gs pos="0">
                <a:srgbClr val="C299C2"/>
              </a:gs>
              <a:gs pos="100000">
                <a:srgbClr val="4D0026"/>
              </a:gs>
            </a:gsLst>
            <a:lin ang="5400000" scaled="1"/>
          </a:gradFill>
          <a:ln w="9525">
            <a:noFill/>
            <a:miter lim="800000"/>
            <a:headEnd/>
            <a:tailEnd/>
          </a:ln>
        </p:spPr>
        <p:txBody>
          <a:bodyPr/>
          <a:lstStyle/>
          <a:p>
            <a:endParaRPr lang="en-US" dirty="0"/>
          </a:p>
        </p:txBody>
      </p:sp>
      <p:sp>
        <p:nvSpPr>
          <p:cNvPr id="3076" name="Freeform 4"/>
          <p:cNvSpPr>
            <a:spLocks noChangeArrowheads="1"/>
          </p:cNvSpPr>
          <p:nvPr/>
        </p:nvSpPr>
        <p:spPr bwMode="auto">
          <a:xfrm>
            <a:off x="3779838" y="3587750"/>
            <a:ext cx="1792287" cy="1822450"/>
          </a:xfrm>
          <a:custGeom>
            <a:avLst/>
            <a:gdLst/>
            <a:ahLst/>
            <a:cxnLst>
              <a:cxn ang="0">
                <a:pos x="211" y="1147"/>
              </a:cxn>
              <a:cxn ang="0">
                <a:pos x="183" y="1146"/>
              </a:cxn>
              <a:cxn ang="0">
                <a:pos x="156" y="1140"/>
              </a:cxn>
              <a:cxn ang="0">
                <a:pos x="132" y="1129"/>
              </a:cxn>
              <a:cxn ang="0">
                <a:pos x="111" y="1113"/>
              </a:cxn>
              <a:cxn ang="0">
                <a:pos x="93" y="1096"/>
              </a:cxn>
              <a:cxn ang="0">
                <a:pos x="78" y="1075"/>
              </a:cxn>
              <a:cxn ang="0">
                <a:pos x="65" y="1051"/>
              </a:cxn>
              <a:cxn ang="0">
                <a:pos x="57" y="1027"/>
              </a:cxn>
              <a:cxn ang="0">
                <a:pos x="51" y="1002"/>
              </a:cxn>
              <a:cxn ang="0">
                <a:pos x="50" y="976"/>
              </a:cxn>
              <a:cxn ang="0">
                <a:pos x="52" y="951"/>
              </a:cxn>
              <a:cxn ang="0">
                <a:pos x="58" y="927"/>
              </a:cxn>
              <a:cxn ang="0">
                <a:pos x="68" y="903"/>
              </a:cxn>
              <a:cxn ang="0">
                <a:pos x="136" y="803"/>
              </a:cxn>
              <a:cxn ang="0">
                <a:pos x="505" y="1147"/>
              </a:cxn>
              <a:cxn ang="0">
                <a:pos x="1104" y="548"/>
              </a:cxn>
              <a:cxn ang="0">
                <a:pos x="1118" y="574"/>
              </a:cxn>
              <a:cxn ang="0">
                <a:pos x="1126" y="599"/>
              </a:cxn>
              <a:cxn ang="0">
                <a:pos x="1129" y="625"/>
              </a:cxn>
              <a:cxn ang="0">
                <a:pos x="1128" y="652"/>
              </a:cxn>
              <a:cxn ang="0">
                <a:pos x="1123" y="676"/>
              </a:cxn>
              <a:cxn ang="0">
                <a:pos x="1113" y="700"/>
              </a:cxn>
              <a:cxn ang="0">
                <a:pos x="1100" y="723"/>
              </a:cxn>
              <a:cxn ang="0">
                <a:pos x="1084" y="743"/>
              </a:cxn>
              <a:cxn ang="0">
                <a:pos x="1065" y="761"/>
              </a:cxn>
              <a:cxn ang="0">
                <a:pos x="1044" y="776"/>
              </a:cxn>
              <a:cxn ang="0">
                <a:pos x="1022" y="788"/>
              </a:cxn>
              <a:cxn ang="0">
                <a:pos x="997" y="796"/>
              </a:cxn>
              <a:cxn ang="0">
                <a:pos x="972" y="799"/>
              </a:cxn>
              <a:cxn ang="0">
                <a:pos x="850" y="799"/>
              </a:cxn>
              <a:cxn ang="0">
                <a:pos x="943" y="299"/>
              </a:cxn>
              <a:cxn ang="0">
                <a:pos x="139" y="82"/>
              </a:cxn>
              <a:cxn ang="0">
                <a:pos x="154" y="57"/>
              </a:cxn>
              <a:cxn ang="0">
                <a:pos x="173" y="38"/>
              </a:cxn>
              <a:cxn ang="0">
                <a:pos x="195" y="22"/>
              </a:cxn>
              <a:cxn ang="0">
                <a:pos x="218" y="11"/>
              </a:cxn>
              <a:cxn ang="0">
                <a:pos x="243" y="3"/>
              </a:cxn>
              <a:cxn ang="0">
                <a:pos x="269" y="0"/>
              </a:cxn>
              <a:cxn ang="0">
                <a:pos x="295" y="1"/>
              </a:cxn>
              <a:cxn ang="0">
                <a:pos x="321" y="5"/>
              </a:cxn>
              <a:cxn ang="0">
                <a:pos x="345" y="13"/>
              </a:cxn>
              <a:cxn ang="0">
                <a:pos x="368" y="23"/>
              </a:cxn>
              <a:cxn ang="0">
                <a:pos x="390" y="38"/>
              </a:cxn>
              <a:cxn ang="0">
                <a:pos x="408" y="55"/>
              </a:cxn>
              <a:cxn ang="0">
                <a:pos x="423" y="75"/>
              </a:cxn>
              <a:cxn ang="0">
                <a:pos x="481" y="184"/>
              </a:cxn>
              <a:cxn ang="0">
                <a:pos x="0" y="342"/>
              </a:cxn>
            </a:cxnLst>
            <a:rect l="0" t="0" r="r" b="b"/>
            <a:pathLst>
              <a:path w="1129" h="1148">
                <a:moveTo>
                  <a:pt x="505" y="1147"/>
                </a:moveTo>
                <a:lnTo>
                  <a:pt x="211" y="1147"/>
                </a:lnTo>
                <a:lnTo>
                  <a:pt x="211" y="1147"/>
                </a:lnTo>
                <a:lnTo>
                  <a:pt x="201" y="1148"/>
                </a:lnTo>
                <a:lnTo>
                  <a:pt x="192" y="1147"/>
                </a:lnTo>
                <a:lnTo>
                  <a:pt x="183" y="1146"/>
                </a:lnTo>
                <a:lnTo>
                  <a:pt x="174" y="1145"/>
                </a:lnTo>
                <a:lnTo>
                  <a:pt x="165" y="1142"/>
                </a:lnTo>
                <a:lnTo>
                  <a:pt x="156" y="1140"/>
                </a:lnTo>
                <a:lnTo>
                  <a:pt x="148" y="1136"/>
                </a:lnTo>
                <a:lnTo>
                  <a:pt x="140" y="1132"/>
                </a:lnTo>
                <a:lnTo>
                  <a:pt x="132" y="1129"/>
                </a:lnTo>
                <a:lnTo>
                  <a:pt x="125" y="1124"/>
                </a:lnTo>
                <a:lnTo>
                  <a:pt x="118" y="1120"/>
                </a:lnTo>
                <a:lnTo>
                  <a:pt x="111" y="1113"/>
                </a:lnTo>
                <a:lnTo>
                  <a:pt x="105" y="1108"/>
                </a:lnTo>
                <a:lnTo>
                  <a:pt x="99" y="1102"/>
                </a:lnTo>
                <a:lnTo>
                  <a:pt x="93" y="1096"/>
                </a:lnTo>
                <a:lnTo>
                  <a:pt x="88" y="1089"/>
                </a:lnTo>
                <a:lnTo>
                  <a:pt x="82" y="1082"/>
                </a:lnTo>
                <a:lnTo>
                  <a:pt x="78" y="1075"/>
                </a:lnTo>
                <a:lnTo>
                  <a:pt x="73" y="1067"/>
                </a:lnTo>
                <a:lnTo>
                  <a:pt x="69" y="1060"/>
                </a:lnTo>
                <a:lnTo>
                  <a:pt x="65" y="1051"/>
                </a:lnTo>
                <a:lnTo>
                  <a:pt x="62" y="1044"/>
                </a:lnTo>
                <a:lnTo>
                  <a:pt x="59" y="1036"/>
                </a:lnTo>
                <a:lnTo>
                  <a:pt x="57" y="1027"/>
                </a:lnTo>
                <a:lnTo>
                  <a:pt x="55" y="1019"/>
                </a:lnTo>
                <a:lnTo>
                  <a:pt x="53" y="1011"/>
                </a:lnTo>
                <a:lnTo>
                  <a:pt x="51" y="1002"/>
                </a:lnTo>
                <a:lnTo>
                  <a:pt x="50" y="994"/>
                </a:lnTo>
                <a:lnTo>
                  <a:pt x="50" y="985"/>
                </a:lnTo>
                <a:lnTo>
                  <a:pt x="50" y="976"/>
                </a:lnTo>
                <a:lnTo>
                  <a:pt x="50" y="968"/>
                </a:lnTo>
                <a:lnTo>
                  <a:pt x="51" y="959"/>
                </a:lnTo>
                <a:lnTo>
                  <a:pt x="52" y="951"/>
                </a:lnTo>
                <a:lnTo>
                  <a:pt x="54" y="943"/>
                </a:lnTo>
                <a:lnTo>
                  <a:pt x="55" y="934"/>
                </a:lnTo>
                <a:lnTo>
                  <a:pt x="58" y="927"/>
                </a:lnTo>
                <a:lnTo>
                  <a:pt x="61" y="918"/>
                </a:lnTo>
                <a:lnTo>
                  <a:pt x="65" y="911"/>
                </a:lnTo>
                <a:lnTo>
                  <a:pt x="68" y="903"/>
                </a:lnTo>
                <a:lnTo>
                  <a:pt x="73" y="895"/>
                </a:lnTo>
                <a:lnTo>
                  <a:pt x="73" y="895"/>
                </a:lnTo>
                <a:lnTo>
                  <a:pt x="136" y="803"/>
                </a:lnTo>
                <a:lnTo>
                  <a:pt x="505" y="802"/>
                </a:lnTo>
                <a:lnTo>
                  <a:pt x="505" y="1147"/>
                </a:lnTo>
                <a:lnTo>
                  <a:pt x="505" y="1147"/>
                </a:lnTo>
                <a:lnTo>
                  <a:pt x="943" y="299"/>
                </a:lnTo>
                <a:lnTo>
                  <a:pt x="1104" y="548"/>
                </a:lnTo>
                <a:lnTo>
                  <a:pt x="1104" y="548"/>
                </a:lnTo>
                <a:lnTo>
                  <a:pt x="1109" y="557"/>
                </a:lnTo>
                <a:lnTo>
                  <a:pt x="1114" y="565"/>
                </a:lnTo>
                <a:lnTo>
                  <a:pt x="1118" y="574"/>
                </a:lnTo>
                <a:lnTo>
                  <a:pt x="1121" y="582"/>
                </a:lnTo>
                <a:lnTo>
                  <a:pt x="1124" y="591"/>
                </a:lnTo>
                <a:lnTo>
                  <a:pt x="1126" y="599"/>
                </a:lnTo>
                <a:lnTo>
                  <a:pt x="1128" y="608"/>
                </a:lnTo>
                <a:lnTo>
                  <a:pt x="1129" y="616"/>
                </a:lnTo>
                <a:lnTo>
                  <a:pt x="1129" y="625"/>
                </a:lnTo>
                <a:lnTo>
                  <a:pt x="1129" y="634"/>
                </a:lnTo>
                <a:lnTo>
                  <a:pt x="1129" y="643"/>
                </a:lnTo>
                <a:lnTo>
                  <a:pt x="1128" y="652"/>
                </a:lnTo>
                <a:lnTo>
                  <a:pt x="1127" y="660"/>
                </a:lnTo>
                <a:lnTo>
                  <a:pt x="1124" y="668"/>
                </a:lnTo>
                <a:lnTo>
                  <a:pt x="1123" y="676"/>
                </a:lnTo>
                <a:lnTo>
                  <a:pt x="1120" y="685"/>
                </a:lnTo>
                <a:lnTo>
                  <a:pt x="1117" y="693"/>
                </a:lnTo>
                <a:lnTo>
                  <a:pt x="1113" y="700"/>
                </a:lnTo>
                <a:lnTo>
                  <a:pt x="1109" y="708"/>
                </a:lnTo>
                <a:lnTo>
                  <a:pt x="1105" y="716"/>
                </a:lnTo>
                <a:lnTo>
                  <a:pt x="1100" y="723"/>
                </a:lnTo>
                <a:lnTo>
                  <a:pt x="1095" y="730"/>
                </a:lnTo>
                <a:lnTo>
                  <a:pt x="1089" y="736"/>
                </a:lnTo>
                <a:lnTo>
                  <a:pt x="1084" y="743"/>
                </a:lnTo>
                <a:lnTo>
                  <a:pt x="1078" y="750"/>
                </a:lnTo>
                <a:lnTo>
                  <a:pt x="1072" y="756"/>
                </a:lnTo>
                <a:lnTo>
                  <a:pt x="1065" y="761"/>
                </a:lnTo>
                <a:lnTo>
                  <a:pt x="1058" y="767"/>
                </a:lnTo>
                <a:lnTo>
                  <a:pt x="1051" y="772"/>
                </a:lnTo>
                <a:lnTo>
                  <a:pt x="1044" y="776"/>
                </a:lnTo>
                <a:lnTo>
                  <a:pt x="1037" y="781"/>
                </a:lnTo>
                <a:lnTo>
                  <a:pt x="1029" y="784"/>
                </a:lnTo>
                <a:lnTo>
                  <a:pt x="1022" y="788"/>
                </a:lnTo>
                <a:lnTo>
                  <a:pt x="1014" y="791"/>
                </a:lnTo>
                <a:lnTo>
                  <a:pt x="1006" y="794"/>
                </a:lnTo>
                <a:lnTo>
                  <a:pt x="997" y="796"/>
                </a:lnTo>
                <a:lnTo>
                  <a:pt x="989" y="797"/>
                </a:lnTo>
                <a:lnTo>
                  <a:pt x="981" y="798"/>
                </a:lnTo>
                <a:lnTo>
                  <a:pt x="972" y="799"/>
                </a:lnTo>
                <a:lnTo>
                  <a:pt x="964" y="799"/>
                </a:lnTo>
                <a:lnTo>
                  <a:pt x="964" y="799"/>
                </a:lnTo>
                <a:lnTo>
                  <a:pt x="850" y="799"/>
                </a:lnTo>
                <a:lnTo>
                  <a:pt x="658" y="481"/>
                </a:lnTo>
                <a:lnTo>
                  <a:pt x="943" y="299"/>
                </a:lnTo>
                <a:lnTo>
                  <a:pt x="943" y="299"/>
                </a:lnTo>
                <a:lnTo>
                  <a:pt x="0" y="342"/>
                </a:lnTo>
                <a:lnTo>
                  <a:pt x="139" y="82"/>
                </a:lnTo>
                <a:lnTo>
                  <a:pt x="139" y="82"/>
                </a:lnTo>
                <a:lnTo>
                  <a:pt x="143" y="73"/>
                </a:lnTo>
                <a:lnTo>
                  <a:pt x="149" y="65"/>
                </a:lnTo>
                <a:lnTo>
                  <a:pt x="154" y="57"/>
                </a:lnTo>
                <a:lnTo>
                  <a:pt x="160" y="51"/>
                </a:lnTo>
                <a:lnTo>
                  <a:pt x="166" y="43"/>
                </a:lnTo>
                <a:lnTo>
                  <a:pt x="173" y="38"/>
                </a:lnTo>
                <a:lnTo>
                  <a:pt x="180" y="32"/>
                </a:lnTo>
                <a:lnTo>
                  <a:pt x="187" y="27"/>
                </a:lnTo>
                <a:lnTo>
                  <a:pt x="195" y="22"/>
                </a:lnTo>
                <a:lnTo>
                  <a:pt x="202" y="17"/>
                </a:lnTo>
                <a:lnTo>
                  <a:pt x="210" y="14"/>
                </a:lnTo>
                <a:lnTo>
                  <a:pt x="218" y="11"/>
                </a:lnTo>
                <a:lnTo>
                  <a:pt x="226" y="8"/>
                </a:lnTo>
                <a:lnTo>
                  <a:pt x="235" y="5"/>
                </a:lnTo>
                <a:lnTo>
                  <a:pt x="243" y="3"/>
                </a:lnTo>
                <a:lnTo>
                  <a:pt x="251" y="2"/>
                </a:lnTo>
                <a:lnTo>
                  <a:pt x="260" y="1"/>
                </a:lnTo>
                <a:lnTo>
                  <a:pt x="269" y="0"/>
                </a:lnTo>
                <a:lnTo>
                  <a:pt x="278" y="0"/>
                </a:lnTo>
                <a:lnTo>
                  <a:pt x="286" y="0"/>
                </a:lnTo>
                <a:lnTo>
                  <a:pt x="295" y="1"/>
                </a:lnTo>
                <a:lnTo>
                  <a:pt x="303" y="2"/>
                </a:lnTo>
                <a:lnTo>
                  <a:pt x="312" y="3"/>
                </a:lnTo>
                <a:lnTo>
                  <a:pt x="321" y="5"/>
                </a:lnTo>
                <a:lnTo>
                  <a:pt x="329" y="7"/>
                </a:lnTo>
                <a:lnTo>
                  <a:pt x="337" y="10"/>
                </a:lnTo>
                <a:lnTo>
                  <a:pt x="345" y="13"/>
                </a:lnTo>
                <a:lnTo>
                  <a:pt x="353" y="16"/>
                </a:lnTo>
                <a:lnTo>
                  <a:pt x="361" y="19"/>
                </a:lnTo>
                <a:lnTo>
                  <a:pt x="368" y="23"/>
                </a:lnTo>
                <a:lnTo>
                  <a:pt x="376" y="28"/>
                </a:lnTo>
                <a:lnTo>
                  <a:pt x="383" y="33"/>
                </a:lnTo>
                <a:lnTo>
                  <a:pt x="390" y="38"/>
                </a:lnTo>
                <a:lnTo>
                  <a:pt x="396" y="43"/>
                </a:lnTo>
                <a:lnTo>
                  <a:pt x="403" y="49"/>
                </a:lnTo>
                <a:lnTo>
                  <a:pt x="408" y="55"/>
                </a:lnTo>
                <a:lnTo>
                  <a:pt x="414" y="62"/>
                </a:lnTo>
                <a:lnTo>
                  <a:pt x="419" y="68"/>
                </a:lnTo>
                <a:lnTo>
                  <a:pt x="423" y="75"/>
                </a:lnTo>
                <a:lnTo>
                  <a:pt x="428" y="82"/>
                </a:lnTo>
                <a:lnTo>
                  <a:pt x="428" y="82"/>
                </a:lnTo>
                <a:lnTo>
                  <a:pt x="481" y="184"/>
                </a:lnTo>
                <a:lnTo>
                  <a:pt x="298" y="505"/>
                </a:lnTo>
                <a:lnTo>
                  <a:pt x="0" y="342"/>
                </a:lnTo>
                <a:lnTo>
                  <a:pt x="0" y="342"/>
                </a:lnTo>
                <a:lnTo>
                  <a:pt x="505" y="1147"/>
                </a:lnTo>
                <a:close/>
              </a:path>
            </a:pathLst>
          </a:custGeom>
          <a:solidFill>
            <a:srgbClr val="000000"/>
          </a:solidFill>
          <a:ln w="91487">
            <a:solidFill>
              <a:srgbClr val="000000"/>
            </a:solidFill>
            <a:prstDash val="solid"/>
            <a:round/>
            <a:headEnd/>
            <a:tailEnd/>
          </a:ln>
        </p:spPr>
        <p:txBody>
          <a:bodyPr/>
          <a:lstStyle/>
          <a:p>
            <a:endParaRPr lang="en-US" dirty="0"/>
          </a:p>
        </p:txBody>
      </p:sp>
      <p:sp>
        <p:nvSpPr>
          <p:cNvPr id="3077" name="Freeform 5"/>
          <p:cNvSpPr>
            <a:spLocks noChangeArrowheads="1"/>
          </p:cNvSpPr>
          <p:nvPr/>
        </p:nvSpPr>
        <p:spPr bwMode="auto">
          <a:xfrm>
            <a:off x="3454400" y="3505200"/>
            <a:ext cx="2100263" cy="2111375"/>
          </a:xfrm>
          <a:custGeom>
            <a:avLst/>
            <a:gdLst/>
            <a:ahLst/>
            <a:cxnLst>
              <a:cxn ang="0">
                <a:pos x="990" y="413"/>
              </a:cxn>
              <a:cxn ang="0">
                <a:pos x="1005" y="82"/>
              </a:cxn>
              <a:cxn ang="0">
                <a:pos x="996" y="68"/>
              </a:cxn>
              <a:cxn ang="0">
                <a:pos x="979" y="49"/>
              </a:cxn>
              <a:cxn ang="0">
                <a:pos x="957" y="31"/>
              </a:cxn>
              <a:cxn ang="0">
                <a:pos x="930" y="15"/>
              </a:cxn>
              <a:cxn ang="0">
                <a:pos x="898" y="5"/>
              </a:cxn>
              <a:cxn ang="0">
                <a:pos x="862" y="0"/>
              </a:cxn>
              <a:cxn ang="0">
                <a:pos x="836" y="1"/>
              </a:cxn>
              <a:cxn ang="0">
                <a:pos x="470" y="52"/>
              </a:cxn>
              <a:cxn ang="0">
                <a:pos x="504" y="52"/>
              </a:cxn>
              <a:cxn ang="0">
                <a:pos x="535" y="58"/>
              </a:cxn>
              <a:cxn ang="0">
                <a:pos x="564" y="68"/>
              </a:cxn>
              <a:cxn ang="0">
                <a:pos x="589" y="84"/>
              </a:cxn>
              <a:cxn ang="0">
                <a:pos x="610" y="103"/>
              </a:cxn>
              <a:cxn ang="0">
                <a:pos x="627" y="124"/>
              </a:cxn>
              <a:cxn ang="0">
                <a:pos x="747" y="351"/>
              </a:cxn>
              <a:cxn ang="0">
                <a:pos x="924" y="716"/>
              </a:cxn>
              <a:cxn ang="0">
                <a:pos x="930" y="1201"/>
              </a:cxn>
              <a:cxn ang="0">
                <a:pos x="1041" y="1201"/>
              </a:cxn>
              <a:cxn ang="0">
                <a:pos x="1067" y="1197"/>
              </a:cxn>
              <a:cxn ang="0">
                <a:pos x="1094" y="1188"/>
              </a:cxn>
              <a:cxn ang="0">
                <a:pos x="1121" y="1173"/>
              </a:cxn>
              <a:cxn ang="0">
                <a:pos x="1146" y="1153"/>
              </a:cxn>
              <a:cxn ang="0">
                <a:pos x="1168" y="1126"/>
              </a:cxn>
              <a:cxn ang="0">
                <a:pos x="1186" y="1093"/>
              </a:cxn>
              <a:cxn ang="0">
                <a:pos x="1323" y="738"/>
              </a:cxn>
              <a:cxn ang="0">
                <a:pos x="1308" y="768"/>
              </a:cxn>
              <a:cxn ang="0">
                <a:pos x="1289" y="794"/>
              </a:cxn>
              <a:cxn ang="0">
                <a:pos x="1267" y="816"/>
              </a:cxn>
              <a:cxn ang="0">
                <a:pos x="1242" y="832"/>
              </a:cxn>
              <a:cxn ang="0">
                <a:pos x="1216" y="843"/>
              </a:cxn>
              <a:cxn ang="0">
                <a:pos x="1189" y="849"/>
              </a:cxn>
              <a:cxn ang="0">
                <a:pos x="1172" y="849"/>
              </a:cxn>
              <a:cxn ang="0">
                <a:pos x="411" y="743"/>
              </a:cxn>
              <a:cxn ang="0">
                <a:pos x="0" y="484"/>
              </a:cxn>
              <a:cxn ang="0">
                <a:pos x="51" y="648"/>
              </a:cxn>
              <a:cxn ang="0">
                <a:pos x="40" y="670"/>
              </a:cxn>
              <a:cxn ang="0">
                <a:pos x="32" y="696"/>
              </a:cxn>
              <a:cxn ang="0">
                <a:pos x="29" y="726"/>
              </a:cxn>
              <a:cxn ang="0">
                <a:pos x="31" y="758"/>
              </a:cxn>
              <a:cxn ang="0">
                <a:pos x="40" y="790"/>
              </a:cxn>
              <a:cxn ang="0">
                <a:pos x="56" y="823"/>
              </a:cxn>
              <a:cxn ang="0">
                <a:pos x="293" y="1137"/>
              </a:cxn>
              <a:cxn ang="0">
                <a:pos x="279" y="1118"/>
              </a:cxn>
              <a:cxn ang="0">
                <a:pos x="265" y="1088"/>
              </a:cxn>
              <a:cxn ang="0">
                <a:pos x="258" y="1059"/>
              </a:cxn>
              <a:cxn ang="0">
                <a:pos x="255" y="1029"/>
              </a:cxn>
              <a:cxn ang="0">
                <a:pos x="258" y="1000"/>
              </a:cxn>
              <a:cxn ang="0">
                <a:pos x="265" y="973"/>
              </a:cxn>
              <a:cxn ang="0">
                <a:pos x="278" y="949"/>
              </a:cxn>
              <a:cxn ang="0">
                <a:pos x="411" y="743"/>
              </a:cxn>
            </a:cxnLst>
            <a:rect l="0" t="0" r="r" b="b"/>
            <a:pathLst>
              <a:path w="1323" h="1330">
                <a:moveTo>
                  <a:pt x="747" y="351"/>
                </a:moveTo>
                <a:lnTo>
                  <a:pt x="626" y="413"/>
                </a:lnTo>
                <a:lnTo>
                  <a:pt x="990" y="413"/>
                </a:lnTo>
                <a:lnTo>
                  <a:pt x="1172" y="117"/>
                </a:lnTo>
                <a:lnTo>
                  <a:pt x="1053" y="174"/>
                </a:lnTo>
                <a:lnTo>
                  <a:pt x="1005" y="82"/>
                </a:lnTo>
                <a:lnTo>
                  <a:pt x="1005" y="82"/>
                </a:lnTo>
                <a:lnTo>
                  <a:pt x="1001" y="76"/>
                </a:lnTo>
                <a:lnTo>
                  <a:pt x="996" y="68"/>
                </a:lnTo>
                <a:lnTo>
                  <a:pt x="991" y="62"/>
                </a:lnTo>
                <a:lnTo>
                  <a:pt x="985" y="55"/>
                </a:lnTo>
                <a:lnTo>
                  <a:pt x="979" y="49"/>
                </a:lnTo>
                <a:lnTo>
                  <a:pt x="972" y="43"/>
                </a:lnTo>
                <a:lnTo>
                  <a:pt x="965" y="36"/>
                </a:lnTo>
                <a:lnTo>
                  <a:pt x="957" y="31"/>
                </a:lnTo>
                <a:lnTo>
                  <a:pt x="948" y="25"/>
                </a:lnTo>
                <a:lnTo>
                  <a:pt x="939" y="19"/>
                </a:lnTo>
                <a:lnTo>
                  <a:pt x="930" y="15"/>
                </a:lnTo>
                <a:lnTo>
                  <a:pt x="919" y="11"/>
                </a:lnTo>
                <a:lnTo>
                  <a:pt x="909" y="7"/>
                </a:lnTo>
                <a:lnTo>
                  <a:pt x="898" y="5"/>
                </a:lnTo>
                <a:lnTo>
                  <a:pt x="886" y="2"/>
                </a:lnTo>
                <a:lnTo>
                  <a:pt x="874" y="0"/>
                </a:lnTo>
                <a:lnTo>
                  <a:pt x="862" y="0"/>
                </a:lnTo>
                <a:lnTo>
                  <a:pt x="849" y="0"/>
                </a:lnTo>
                <a:lnTo>
                  <a:pt x="836" y="1"/>
                </a:lnTo>
                <a:lnTo>
                  <a:pt x="836" y="1"/>
                </a:lnTo>
                <a:lnTo>
                  <a:pt x="458" y="53"/>
                </a:lnTo>
                <a:lnTo>
                  <a:pt x="458" y="53"/>
                </a:lnTo>
                <a:lnTo>
                  <a:pt x="470" y="52"/>
                </a:lnTo>
                <a:lnTo>
                  <a:pt x="481" y="51"/>
                </a:lnTo>
                <a:lnTo>
                  <a:pt x="493" y="51"/>
                </a:lnTo>
                <a:lnTo>
                  <a:pt x="504" y="52"/>
                </a:lnTo>
                <a:lnTo>
                  <a:pt x="514" y="54"/>
                </a:lnTo>
                <a:lnTo>
                  <a:pt x="525" y="55"/>
                </a:lnTo>
                <a:lnTo>
                  <a:pt x="535" y="58"/>
                </a:lnTo>
                <a:lnTo>
                  <a:pt x="545" y="61"/>
                </a:lnTo>
                <a:lnTo>
                  <a:pt x="555" y="65"/>
                </a:lnTo>
                <a:lnTo>
                  <a:pt x="564" y="68"/>
                </a:lnTo>
                <a:lnTo>
                  <a:pt x="573" y="73"/>
                </a:lnTo>
                <a:lnTo>
                  <a:pt x="582" y="78"/>
                </a:lnTo>
                <a:lnTo>
                  <a:pt x="589" y="84"/>
                </a:lnTo>
                <a:lnTo>
                  <a:pt x="597" y="90"/>
                </a:lnTo>
                <a:lnTo>
                  <a:pt x="604" y="96"/>
                </a:lnTo>
                <a:lnTo>
                  <a:pt x="610" y="103"/>
                </a:lnTo>
                <a:lnTo>
                  <a:pt x="616" y="109"/>
                </a:lnTo>
                <a:lnTo>
                  <a:pt x="622" y="117"/>
                </a:lnTo>
                <a:lnTo>
                  <a:pt x="627" y="124"/>
                </a:lnTo>
                <a:lnTo>
                  <a:pt x="632" y="132"/>
                </a:lnTo>
                <a:lnTo>
                  <a:pt x="632" y="132"/>
                </a:lnTo>
                <a:lnTo>
                  <a:pt x="747" y="351"/>
                </a:lnTo>
                <a:lnTo>
                  <a:pt x="747" y="351"/>
                </a:lnTo>
                <a:lnTo>
                  <a:pt x="924" y="850"/>
                </a:lnTo>
                <a:lnTo>
                  <a:pt x="924" y="716"/>
                </a:lnTo>
                <a:lnTo>
                  <a:pt x="753" y="1026"/>
                </a:lnTo>
                <a:lnTo>
                  <a:pt x="931" y="1330"/>
                </a:lnTo>
                <a:lnTo>
                  <a:pt x="930" y="1201"/>
                </a:lnTo>
                <a:lnTo>
                  <a:pt x="1034" y="1201"/>
                </a:lnTo>
                <a:lnTo>
                  <a:pt x="1034" y="1201"/>
                </a:lnTo>
                <a:lnTo>
                  <a:pt x="1041" y="1201"/>
                </a:lnTo>
                <a:lnTo>
                  <a:pt x="1050" y="1200"/>
                </a:lnTo>
                <a:lnTo>
                  <a:pt x="1058" y="1199"/>
                </a:lnTo>
                <a:lnTo>
                  <a:pt x="1067" y="1197"/>
                </a:lnTo>
                <a:lnTo>
                  <a:pt x="1076" y="1195"/>
                </a:lnTo>
                <a:lnTo>
                  <a:pt x="1085" y="1192"/>
                </a:lnTo>
                <a:lnTo>
                  <a:pt x="1094" y="1188"/>
                </a:lnTo>
                <a:lnTo>
                  <a:pt x="1103" y="1183"/>
                </a:lnTo>
                <a:lnTo>
                  <a:pt x="1112" y="1179"/>
                </a:lnTo>
                <a:lnTo>
                  <a:pt x="1121" y="1173"/>
                </a:lnTo>
                <a:lnTo>
                  <a:pt x="1129" y="1167"/>
                </a:lnTo>
                <a:lnTo>
                  <a:pt x="1138" y="1160"/>
                </a:lnTo>
                <a:lnTo>
                  <a:pt x="1146" y="1153"/>
                </a:lnTo>
                <a:lnTo>
                  <a:pt x="1154" y="1145"/>
                </a:lnTo>
                <a:lnTo>
                  <a:pt x="1161" y="1136"/>
                </a:lnTo>
                <a:lnTo>
                  <a:pt x="1168" y="1126"/>
                </a:lnTo>
                <a:lnTo>
                  <a:pt x="1175" y="1116"/>
                </a:lnTo>
                <a:lnTo>
                  <a:pt x="1181" y="1105"/>
                </a:lnTo>
                <a:lnTo>
                  <a:pt x="1186" y="1093"/>
                </a:lnTo>
                <a:lnTo>
                  <a:pt x="1186" y="1092"/>
                </a:lnTo>
                <a:lnTo>
                  <a:pt x="1323" y="738"/>
                </a:lnTo>
                <a:lnTo>
                  <a:pt x="1323" y="738"/>
                </a:lnTo>
                <a:lnTo>
                  <a:pt x="1318" y="748"/>
                </a:lnTo>
                <a:lnTo>
                  <a:pt x="1314" y="759"/>
                </a:lnTo>
                <a:lnTo>
                  <a:pt x="1308" y="768"/>
                </a:lnTo>
                <a:lnTo>
                  <a:pt x="1302" y="777"/>
                </a:lnTo>
                <a:lnTo>
                  <a:pt x="1295" y="787"/>
                </a:lnTo>
                <a:lnTo>
                  <a:pt x="1289" y="794"/>
                </a:lnTo>
                <a:lnTo>
                  <a:pt x="1282" y="802"/>
                </a:lnTo>
                <a:lnTo>
                  <a:pt x="1275" y="809"/>
                </a:lnTo>
                <a:lnTo>
                  <a:pt x="1267" y="816"/>
                </a:lnTo>
                <a:lnTo>
                  <a:pt x="1259" y="822"/>
                </a:lnTo>
                <a:lnTo>
                  <a:pt x="1251" y="827"/>
                </a:lnTo>
                <a:lnTo>
                  <a:pt x="1242" y="832"/>
                </a:lnTo>
                <a:lnTo>
                  <a:pt x="1233" y="836"/>
                </a:lnTo>
                <a:lnTo>
                  <a:pt x="1225" y="840"/>
                </a:lnTo>
                <a:lnTo>
                  <a:pt x="1216" y="843"/>
                </a:lnTo>
                <a:lnTo>
                  <a:pt x="1207" y="846"/>
                </a:lnTo>
                <a:lnTo>
                  <a:pt x="1198" y="847"/>
                </a:lnTo>
                <a:lnTo>
                  <a:pt x="1189" y="849"/>
                </a:lnTo>
                <a:lnTo>
                  <a:pt x="1180" y="849"/>
                </a:lnTo>
                <a:lnTo>
                  <a:pt x="1172" y="849"/>
                </a:lnTo>
                <a:lnTo>
                  <a:pt x="1172" y="849"/>
                </a:lnTo>
                <a:lnTo>
                  <a:pt x="924" y="850"/>
                </a:lnTo>
                <a:lnTo>
                  <a:pt x="924" y="850"/>
                </a:lnTo>
                <a:lnTo>
                  <a:pt x="411" y="743"/>
                </a:lnTo>
                <a:lnTo>
                  <a:pt x="523" y="821"/>
                </a:lnTo>
                <a:lnTo>
                  <a:pt x="347" y="503"/>
                </a:lnTo>
                <a:lnTo>
                  <a:pt x="0" y="484"/>
                </a:lnTo>
                <a:lnTo>
                  <a:pt x="108" y="562"/>
                </a:lnTo>
                <a:lnTo>
                  <a:pt x="51" y="648"/>
                </a:lnTo>
                <a:lnTo>
                  <a:pt x="51" y="648"/>
                </a:lnTo>
                <a:lnTo>
                  <a:pt x="47" y="655"/>
                </a:lnTo>
                <a:lnTo>
                  <a:pt x="43" y="662"/>
                </a:lnTo>
                <a:lnTo>
                  <a:pt x="40" y="670"/>
                </a:lnTo>
                <a:lnTo>
                  <a:pt x="37" y="679"/>
                </a:lnTo>
                <a:lnTo>
                  <a:pt x="35" y="687"/>
                </a:lnTo>
                <a:lnTo>
                  <a:pt x="32" y="696"/>
                </a:lnTo>
                <a:lnTo>
                  <a:pt x="31" y="706"/>
                </a:lnTo>
                <a:lnTo>
                  <a:pt x="30" y="716"/>
                </a:lnTo>
                <a:lnTo>
                  <a:pt x="29" y="726"/>
                </a:lnTo>
                <a:lnTo>
                  <a:pt x="29" y="737"/>
                </a:lnTo>
                <a:lnTo>
                  <a:pt x="30" y="747"/>
                </a:lnTo>
                <a:lnTo>
                  <a:pt x="31" y="758"/>
                </a:lnTo>
                <a:lnTo>
                  <a:pt x="32" y="768"/>
                </a:lnTo>
                <a:lnTo>
                  <a:pt x="36" y="780"/>
                </a:lnTo>
                <a:lnTo>
                  <a:pt x="40" y="790"/>
                </a:lnTo>
                <a:lnTo>
                  <a:pt x="44" y="801"/>
                </a:lnTo>
                <a:lnTo>
                  <a:pt x="49" y="812"/>
                </a:lnTo>
                <a:lnTo>
                  <a:pt x="56" y="823"/>
                </a:lnTo>
                <a:lnTo>
                  <a:pt x="63" y="833"/>
                </a:lnTo>
                <a:lnTo>
                  <a:pt x="63" y="833"/>
                </a:lnTo>
                <a:lnTo>
                  <a:pt x="293" y="1137"/>
                </a:lnTo>
                <a:lnTo>
                  <a:pt x="293" y="1137"/>
                </a:lnTo>
                <a:lnTo>
                  <a:pt x="285" y="1128"/>
                </a:lnTo>
                <a:lnTo>
                  <a:pt x="279" y="1118"/>
                </a:lnTo>
                <a:lnTo>
                  <a:pt x="274" y="1108"/>
                </a:lnTo>
                <a:lnTo>
                  <a:pt x="270" y="1099"/>
                </a:lnTo>
                <a:lnTo>
                  <a:pt x="265" y="1088"/>
                </a:lnTo>
                <a:lnTo>
                  <a:pt x="262" y="1078"/>
                </a:lnTo>
                <a:lnTo>
                  <a:pt x="259" y="1068"/>
                </a:lnTo>
                <a:lnTo>
                  <a:pt x="258" y="1059"/>
                </a:lnTo>
                <a:lnTo>
                  <a:pt x="256" y="1049"/>
                </a:lnTo>
                <a:lnTo>
                  <a:pt x="255" y="1039"/>
                </a:lnTo>
                <a:lnTo>
                  <a:pt x="255" y="1029"/>
                </a:lnTo>
                <a:lnTo>
                  <a:pt x="255" y="1019"/>
                </a:lnTo>
                <a:lnTo>
                  <a:pt x="256" y="1010"/>
                </a:lnTo>
                <a:lnTo>
                  <a:pt x="258" y="1000"/>
                </a:lnTo>
                <a:lnTo>
                  <a:pt x="260" y="991"/>
                </a:lnTo>
                <a:lnTo>
                  <a:pt x="262" y="982"/>
                </a:lnTo>
                <a:lnTo>
                  <a:pt x="265" y="973"/>
                </a:lnTo>
                <a:lnTo>
                  <a:pt x="269" y="965"/>
                </a:lnTo>
                <a:lnTo>
                  <a:pt x="273" y="957"/>
                </a:lnTo>
                <a:lnTo>
                  <a:pt x="278" y="949"/>
                </a:lnTo>
                <a:lnTo>
                  <a:pt x="278" y="949"/>
                </a:lnTo>
                <a:lnTo>
                  <a:pt x="411" y="743"/>
                </a:lnTo>
                <a:lnTo>
                  <a:pt x="411" y="743"/>
                </a:lnTo>
                <a:lnTo>
                  <a:pt x="747" y="351"/>
                </a:lnTo>
                <a:close/>
              </a:path>
            </a:pathLst>
          </a:custGeom>
          <a:solidFill>
            <a:srgbClr val="FFFFFF"/>
          </a:solidFill>
          <a:ln w="91487">
            <a:solidFill>
              <a:srgbClr val="0000FF"/>
            </a:solidFill>
            <a:prstDash val="solid"/>
            <a:round/>
            <a:headEnd/>
            <a:tailEnd/>
          </a:ln>
        </p:spPr>
        <p:txBody>
          <a:bodyPr/>
          <a:lstStyle/>
          <a:p>
            <a:endParaRPr lang="en-US" dirty="0"/>
          </a:p>
        </p:txBody>
      </p:sp>
    </p:spTree>
  </p:cSld>
  <p:clrMapOvr>
    <a:masterClrMapping/>
  </p:clrMapOvr>
  <p:transition advClick="0">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461" y="1828800"/>
            <a:ext cx="8229600" cy="4572000"/>
          </a:xfrm>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An individual who actually formulates or effectuates management policies in the field of labor-management relations is considered a confidential employee</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individuals who are </a:t>
            </a:r>
            <a:r>
              <a:rPr lang="en-US" dirty="0" smtClean="0">
                <a:latin typeface="Times New Roman" panose="02020603050405020304" pitchFamily="18" charset="0"/>
                <a:cs typeface="Times New Roman" panose="02020603050405020304" pitchFamily="18" charset="0"/>
              </a:rPr>
              <a:t>aware of labor-management </a:t>
            </a:r>
            <a:r>
              <a:rPr lang="en-US" dirty="0">
                <a:latin typeface="Times New Roman" panose="02020603050405020304" pitchFamily="18" charset="0"/>
                <a:cs typeface="Times New Roman" panose="02020603050405020304" pitchFamily="18" charset="0"/>
              </a:rPr>
              <a:t>relations policies as they are developed are excluded on the basis of confidential status, because their inclusion in a bargaining unit would create a conflict of interest between the employee's work duties and unit membership</a:t>
            </a:r>
            <a:r>
              <a:rPr lang="en-US" dirty="0" smtClean="0">
                <a:latin typeface="Times New Roman" panose="02020603050405020304" pitchFamily="18" charset="0"/>
                <a:cs typeface="Times New Roman" panose="02020603050405020304" pitchFamily="18" charset="0"/>
              </a:rPr>
              <a:t>.</a:t>
            </a:r>
          </a:p>
          <a:p>
            <a:pPr marL="0" indent="0">
              <a:buNone/>
            </a:pPr>
            <a:r>
              <a:rPr lang="en-US" sz="2100" i="1" dirty="0" smtClean="0">
                <a:latin typeface="Times New Roman" panose="02020603050405020304" pitchFamily="18" charset="0"/>
                <a:cs typeface="Times New Roman" panose="02020603050405020304" pitchFamily="18" charset="0"/>
              </a:rPr>
              <a:t>U.S. Department of Housing and Urban Development, Washington, D.C.</a:t>
            </a:r>
            <a:r>
              <a:rPr lang="en-US" sz="2100" dirty="0" smtClean="0">
                <a:latin typeface="Times New Roman" panose="02020603050405020304" pitchFamily="18" charset="0"/>
                <a:cs typeface="Times New Roman" panose="02020603050405020304" pitchFamily="18" charset="0"/>
              </a:rPr>
              <a:t>, 35 FLRA 1249, 1255-57 (1990).</a:t>
            </a:r>
            <a:endParaRPr lang="en-US" sz="2100" dirty="0">
              <a:latin typeface="Times New Roman" panose="02020603050405020304" pitchFamily="18" charset="0"/>
              <a:cs typeface="Times New Roman" panose="02020603050405020304" pitchFamily="18" charset="0"/>
            </a:endParaRPr>
          </a:p>
        </p:txBody>
      </p:sp>
      <p:sp>
        <p:nvSpPr>
          <p:cNvPr id="7" name="Rectangle 3"/>
          <p:cNvSpPr>
            <a:spLocks noChangeArrowheads="1"/>
          </p:cNvSpPr>
          <p:nvPr/>
        </p:nvSpPr>
        <p:spPr bwMode="auto">
          <a:xfrm>
            <a:off x="228600" y="15303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8"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973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644" y="1752601"/>
            <a:ext cx="8229600" cy="5125278"/>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responsibilities identified by the Authority in this regard include:</a:t>
            </a:r>
            <a:endParaRPr lang="en-US" sz="4400" dirty="0">
              <a:latin typeface="Times New Roman" panose="02020603050405020304" pitchFamily="18" charset="0"/>
              <a:cs typeface="Times New Roman" panose="02020603050405020304" pitchFamily="18" charset="0"/>
            </a:endParaRPr>
          </a:p>
          <a:p>
            <a:pPr marL="914400" indent="-914400">
              <a:buNone/>
            </a:pPr>
            <a:r>
              <a:rPr lang="en-US" sz="3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	advising </a:t>
            </a:r>
            <a:r>
              <a:rPr lang="en-US" sz="3000" dirty="0">
                <a:latin typeface="Times New Roman" panose="02020603050405020304" pitchFamily="18" charset="0"/>
                <a:cs typeface="Times New Roman" panose="02020603050405020304" pitchFamily="18" charset="0"/>
              </a:rPr>
              <a:t>management on or developing negotiating positions and </a:t>
            </a:r>
            <a:r>
              <a:rPr lang="en-US" sz="3000" dirty="0" smtClean="0">
                <a:latin typeface="Times New Roman" panose="02020603050405020304" pitchFamily="18" charset="0"/>
                <a:cs typeface="Times New Roman" panose="02020603050405020304" pitchFamily="18" charset="0"/>
              </a:rPr>
              <a:t>proposals</a:t>
            </a:r>
          </a:p>
          <a:p>
            <a:pPr marL="914400" indent="-914400">
              <a:buNone/>
            </a:pPr>
            <a:r>
              <a:rPr lang="en-US" sz="3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preparing </a:t>
            </a:r>
            <a:r>
              <a:rPr lang="en-US" sz="3000" dirty="0">
                <a:latin typeface="Times New Roman" panose="02020603050405020304" pitchFamily="18" charset="0"/>
                <a:cs typeface="Times New Roman" panose="02020603050405020304" pitchFamily="18" charset="0"/>
              </a:rPr>
              <a:t>arbitration cases for </a:t>
            </a:r>
            <a:r>
              <a:rPr lang="en-US" sz="3000" dirty="0" smtClean="0">
                <a:latin typeface="Times New Roman" panose="02020603050405020304" pitchFamily="18" charset="0"/>
                <a:cs typeface="Times New Roman" panose="02020603050405020304" pitchFamily="18" charset="0"/>
              </a:rPr>
              <a:t>hearing </a:t>
            </a:r>
            <a:endParaRPr lang="en-US" sz="3000" dirty="0">
              <a:latin typeface="Times New Roman" panose="02020603050405020304" pitchFamily="18" charset="0"/>
              <a:cs typeface="Times New Roman" panose="02020603050405020304" pitchFamily="18" charset="0"/>
            </a:endParaRPr>
          </a:p>
          <a:p>
            <a:pPr marL="914400" indent="-914400">
              <a:buNone/>
            </a:pPr>
            <a:r>
              <a:rPr lang="en-US" sz="3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consulting </a:t>
            </a:r>
            <a:r>
              <a:rPr lang="en-US" sz="3000" dirty="0">
                <a:latin typeface="Times New Roman" panose="02020603050405020304" pitchFamily="18" charset="0"/>
                <a:cs typeface="Times New Roman" panose="02020603050405020304" pitchFamily="18" charset="0"/>
              </a:rPr>
              <a:t>with management regarding the handling of unfair labor practice </a:t>
            </a:r>
            <a:r>
              <a:rPr lang="en-US" sz="3000" dirty="0" smtClean="0">
                <a:latin typeface="Times New Roman" panose="02020603050405020304" pitchFamily="18" charset="0"/>
                <a:cs typeface="Times New Roman" panose="02020603050405020304" pitchFamily="18" charset="0"/>
              </a:rPr>
              <a:t>cases</a:t>
            </a:r>
            <a:endParaRPr lang="en-US" sz="3000" dirty="0">
              <a:latin typeface="Times New Roman" panose="02020603050405020304" pitchFamily="18" charset="0"/>
              <a:cs typeface="Times New Roman" panose="02020603050405020304" pitchFamily="18" charset="0"/>
            </a:endParaRPr>
          </a:p>
          <a:p>
            <a:pPr marL="0" indent="0">
              <a:buNone/>
            </a:pPr>
            <a:r>
              <a:rPr lang="en-US" sz="1900" dirty="0">
                <a:latin typeface="Times New Roman" panose="02020603050405020304" pitchFamily="18" charset="0"/>
                <a:cs typeface="Times New Roman" panose="02020603050405020304" pitchFamily="18" charset="0"/>
              </a:rPr>
              <a:t> </a:t>
            </a:r>
            <a:r>
              <a:rPr lang="en-US" sz="1900" i="1" dirty="0" smtClean="0">
                <a:latin typeface="Times New Roman" panose="02020603050405020304" pitchFamily="18" charset="0"/>
                <a:cs typeface="Times New Roman" panose="02020603050405020304" pitchFamily="18" charset="0"/>
              </a:rPr>
              <a:t>U.S</a:t>
            </a:r>
            <a:r>
              <a:rPr lang="en-US" sz="1900" i="1" dirty="0">
                <a:latin typeface="Times New Roman" panose="02020603050405020304" pitchFamily="18" charset="0"/>
                <a:cs typeface="Times New Roman" panose="02020603050405020304" pitchFamily="18" charset="0"/>
              </a:rPr>
              <a:t>. Department of Justice, Federal Bureau of Prisons, U.S. Penitentiary, Marion, Illinois (DOJ),</a:t>
            </a:r>
            <a:r>
              <a:rPr lang="en-US" sz="1900" dirty="0">
                <a:latin typeface="Times New Roman" panose="02020603050405020304" pitchFamily="18" charset="0"/>
                <a:cs typeface="Times New Roman" panose="02020603050405020304" pitchFamily="18" charset="0"/>
              </a:rPr>
              <a:t> 55 FLRA 1243 at 1247 (2000).</a:t>
            </a:r>
          </a:p>
        </p:txBody>
      </p:sp>
      <p:sp>
        <p:nvSpPr>
          <p:cNvPr id="6" name="Rectangle 3"/>
          <p:cNvSpPr>
            <a:spLocks noChangeArrowheads="1"/>
          </p:cNvSpPr>
          <p:nvPr/>
        </p:nvSpPr>
        <p:spPr bwMode="auto">
          <a:xfrm>
            <a:off x="228600" y="15240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8"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946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644" y="1905000"/>
            <a:ext cx="8229600" cy="4678363"/>
          </a:xfrm>
        </p:spPr>
        <p:txBody>
          <a:bodyPr>
            <a:normAutofit fontScale="92500" lnSpcReduction="20000"/>
          </a:bodyPr>
          <a:lstStyle/>
          <a:p>
            <a:pPr marL="0" indent="0">
              <a:buNone/>
            </a:pPr>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responsibilities identified by the Authority in this regard include:</a:t>
            </a:r>
            <a:endParaRPr lang="en-US" sz="4400" dirty="0">
              <a:latin typeface="Times New Roman" panose="02020603050405020304" pitchFamily="18" charset="0"/>
              <a:cs typeface="Times New Roman" panose="02020603050405020304" pitchFamily="18" charset="0"/>
            </a:endParaRPr>
          </a:p>
          <a:p>
            <a:pPr marL="914400" indent="-914400">
              <a:buNone/>
            </a:pPr>
            <a:r>
              <a:rPr lang="en-US"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engaging in partnership activities that includes the formulation and effectuation of labor relations </a:t>
            </a:r>
            <a:r>
              <a:rPr lang="en-US" dirty="0" smtClean="0">
                <a:latin typeface="Times New Roman" panose="02020603050405020304" pitchFamily="18" charset="0"/>
                <a:cs typeface="Times New Roman" panose="02020603050405020304" pitchFamily="18" charset="0"/>
              </a:rPr>
              <a:t>policies</a:t>
            </a:r>
          </a:p>
          <a:p>
            <a:pPr marL="914400" indent="-914400">
              <a:buNone/>
            </a:pPr>
            <a:r>
              <a:rPr lang="en-US"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preparing </a:t>
            </a:r>
            <a:r>
              <a:rPr lang="en-US" dirty="0">
                <a:latin typeface="Times New Roman" panose="02020603050405020304" pitchFamily="18" charset="0"/>
                <a:cs typeface="Times New Roman" panose="02020603050405020304" pitchFamily="18" charset="0"/>
              </a:rPr>
              <a:t>arbitration cases for </a:t>
            </a:r>
            <a:r>
              <a:rPr lang="en-US" dirty="0" smtClean="0">
                <a:latin typeface="Times New Roman" panose="02020603050405020304" pitchFamily="18" charset="0"/>
                <a:cs typeface="Times New Roman" panose="02020603050405020304" pitchFamily="18" charset="0"/>
              </a:rPr>
              <a:t>hearing </a:t>
            </a:r>
            <a:endParaRPr lang="en-US" sz="4400" dirty="0">
              <a:latin typeface="Times New Roman" panose="02020603050405020304" pitchFamily="18" charset="0"/>
              <a:cs typeface="Times New Roman" panose="02020603050405020304" pitchFamily="18" charset="0"/>
            </a:endParaRPr>
          </a:p>
          <a:p>
            <a:pPr marL="914400" indent="-914400">
              <a:buNone/>
            </a:pPr>
            <a:r>
              <a:rPr lang="en-US"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consulting </a:t>
            </a:r>
            <a:r>
              <a:rPr lang="en-US" dirty="0">
                <a:latin typeface="Times New Roman" panose="02020603050405020304" pitchFamily="18" charset="0"/>
                <a:cs typeface="Times New Roman" panose="02020603050405020304" pitchFamily="18" charset="0"/>
              </a:rPr>
              <a:t>with management regarding the handling of unfair labor practice </a:t>
            </a:r>
            <a:r>
              <a:rPr lang="en-US" dirty="0" smtClean="0">
                <a:latin typeface="Times New Roman" panose="02020603050405020304" pitchFamily="18" charset="0"/>
                <a:cs typeface="Times New Roman" panose="02020603050405020304" pitchFamily="18" charset="0"/>
              </a:rPr>
              <a:t>cases</a:t>
            </a:r>
            <a:endParaRPr lang="en-US" sz="4400" dirty="0">
              <a:latin typeface="Times New Roman" panose="02020603050405020304" pitchFamily="18" charset="0"/>
              <a:cs typeface="Times New Roman" panose="02020603050405020304" pitchFamily="18" charset="0"/>
            </a:endParaRPr>
          </a:p>
          <a:p>
            <a:pPr marL="0" indent="0">
              <a:buNone/>
            </a:pPr>
            <a:endParaRPr lang="en-US" sz="2100" i="1" dirty="0" smtClean="0">
              <a:latin typeface="Times New Roman" panose="02020603050405020304" pitchFamily="18" charset="0"/>
              <a:cs typeface="Times New Roman" panose="02020603050405020304" pitchFamily="18" charset="0"/>
            </a:endParaRPr>
          </a:p>
          <a:p>
            <a:pPr marL="0" indent="0">
              <a:buNone/>
            </a:pPr>
            <a:r>
              <a:rPr lang="en-US" sz="2100" i="1" dirty="0" smtClean="0">
                <a:latin typeface="Times New Roman" panose="02020603050405020304" pitchFamily="18" charset="0"/>
                <a:cs typeface="Times New Roman" panose="02020603050405020304" pitchFamily="18" charset="0"/>
              </a:rPr>
              <a:t>U.S. Department of Transportation, Federal Aviation Administration, Standiford Air Traffic Control Tower, Louisville, Kentucky</a:t>
            </a:r>
            <a:r>
              <a:rPr lang="en-US" sz="2100" dirty="0" smtClean="0">
                <a:latin typeface="Times New Roman" panose="02020603050405020304" pitchFamily="18" charset="0"/>
                <a:cs typeface="Times New Roman" panose="02020603050405020304" pitchFamily="18" charset="0"/>
              </a:rPr>
              <a:t>, 53 FLRA 312, 319 (1997); </a:t>
            </a:r>
            <a:r>
              <a:rPr lang="en-US" sz="2100" i="1" dirty="0" smtClean="0">
                <a:latin typeface="Times New Roman" panose="02020603050405020304" pitchFamily="18" charset="0"/>
                <a:cs typeface="Times New Roman" panose="02020603050405020304" pitchFamily="18" charset="0"/>
              </a:rPr>
              <a:t>DOJ</a:t>
            </a:r>
            <a:r>
              <a:rPr lang="en-US" sz="2100" dirty="0" smtClean="0">
                <a:latin typeface="Times New Roman" panose="02020603050405020304" pitchFamily="18" charset="0"/>
                <a:cs typeface="Times New Roman" panose="02020603050405020304" pitchFamily="18" charset="0"/>
              </a:rPr>
              <a:t>, 55 FLRA 1246 at n.5.</a:t>
            </a:r>
            <a:endParaRPr lang="en-US" sz="2100" dirty="0" smtClean="0">
              <a:latin typeface="Times New Roman" panose="02020603050405020304" pitchFamily="18" charset="0"/>
              <a:cs typeface="Times New Roman" panose="02020603050405020304" pitchFamily="18" charset="0"/>
            </a:endParaRPr>
          </a:p>
        </p:txBody>
      </p:sp>
      <p:sp>
        <p:nvSpPr>
          <p:cNvPr id="6" name="Rectangle 3"/>
          <p:cNvSpPr>
            <a:spLocks noChangeArrowheads="1"/>
          </p:cNvSpPr>
          <p:nvPr/>
        </p:nvSpPr>
        <p:spPr bwMode="auto">
          <a:xfrm>
            <a:off x="228600" y="15303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7"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0421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1"/>
            <a:ext cx="8229600" cy="4876800"/>
          </a:xfrm>
        </p:spPr>
        <p:txBody>
          <a:bodyPr>
            <a:normAutofit/>
          </a:bodyPr>
          <a:lstStyle/>
          <a:p>
            <a:pPr marL="0" lvl="1" indent="0" defTabSz="381000">
              <a:buNone/>
            </a:pPr>
            <a:r>
              <a:rPr lang="en-US" dirty="0" smtClean="0">
                <a:latin typeface="Times New Roman" panose="02020603050405020304" pitchFamily="18" charset="0"/>
                <a:cs typeface="Times New Roman" panose="02020603050405020304" pitchFamily="18" charset="0"/>
              </a:rPr>
              <a:t>Other responsibilities identified by the Authority in this regard include:</a:t>
            </a:r>
            <a:endParaRPr lang="en-US" sz="4000" dirty="0">
              <a:latin typeface="Times New Roman" panose="02020603050405020304" pitchFamily="18" charset="0"/>
              <a:cs typeface="Times New Roman" panose="02020603050405020304" pitchFamily="18" charset="0"/>
            </a:endParaRPr>
          </a:p>
          <a:p>
            <a:pPr marL="746125" lvl="1" indent="-746125" defTabSz="381000">
              <a:buNone/>
            </a:pPr>
            <a:r>
              <a:rPr lang="en-US" sz="20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attends meetings of managers and supervisors, where labor-management matters are being discussed</a:t>
            </a:r>
          </a:p>
          <a:p>
            <a:pPr marL="746125" lvl="1" indent="-746125" defTabSz="381000">
              <a:buNone/>
            </a:pPr>
            <a:r>
              <a:rPr lang="en-US" sz="20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may be in on intra-management deliberations regarding contract issues, grievance responses, disciplinary actions, etc.</a:t>
            </a:r>
            <a:endParaRPr lang="en-US" dirty="0">
              <a:latin typeface="Times New Roman" panose="02020603050405020304" pitchFamily="18" charset="0"/>
              <a:cs typeface="Times New Roman" panose="02020603050405020304" pitchFamily="18" charset="0"/>
            </a:endParaRPr>
          </a:p>
        </p:txBody>
      </p:sp>
      <p:sp>
        <p:nvSpPr>
          <p:cNvPr id="6" name="Rectangle 3"/>
          <p:cNvSpPr>
            <a:spLocks noChangeArrowheads="1"/>
          </p:cNvSpPr>
          <p:nvPr/>
        </p:nvSpPr>
        <p:spPr bwMode="auto">
          <a:xfrm>
            <a:off x="228600" y="15303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7"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197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461" y="1981201"/>
            <a:ext cx="8229600" cy="4419600"/>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Necessary </a:t>
            </a:r>
            <a:r>
              <a:rPr lang="en-US" dirty="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explore:</a:t>
            </a:r>
          </a:p>
          <a:p>
            <a:pPr marL="914400" lvl="1" indent="-514350">
              <a:buNone/>
            </a:pPr>
            <a:r>
              <a:rPr lang="en-US" sz="16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work of the employee whose status as a confidential is in </a:t>
            </a:r>
            <a:r>
              <a:rPr lang="en-US" dirty="0" smtClean="0">
                <a:latin typeface="Times New Roman" panose="02020603050405020304" pitchFamily="18" charset="0"/>
                <a:cs typeface="Times New Roman" panose="02020603050405020304" pitchFamily="18" charset="0"/>
              </a:rPr>
              <a:t>dispute</a:t>
            </a:r>
          </a:p>
          <a:p>
            <a:pPr marL="914400" lvl="1" indent="-514350">
              <a:buNone/>
            </a:pPr>
            <a:endParaRPr lang="en-US" dirty="0">
              <a:latin typeface="Times New Roman" panose="02020603050405020304" pitchFamily="18" charset="0"/>
              <a:cs typeface="Times New Roman" panose="02020603050405020304" pitchFamily="18" charset="0"/>
            </a:endParaRPr>
          </a:p>
          <a:p>
            <a:pPr marL="914400" lvl="1" indent="-514350">
              <a:buNone/>
            </a:pPr>
            <a:r>
              <a:rPr lang="en-US" sz="16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work of the person with whom or for whom the disputed employee </a:t>
            </a:r>
            <a:r>
              <a:rPr lang="en-US" dirty="0" smtClean="0">
                <a:latin typeface="Times New Roman" panose="02020603050405020304" pitchFamily="18" charset="0"/>
                <a:cs typeface="Times New Roman" panose="02020603050405020304" pitchFamily="18" charset="0"/>
              </a:rPr>
              <a:t>works</a:t>
            </a:r>
          </a:p>
          <a:p>
            <a:pPr marL="0" indent="0">
              <a:buNone/>
            </a:pPr>
            <a:endParaRPr lang="en-US" dirty="0" smtClean="0">
              <a:latin typeface="Times New Roman" panose="02020603050405020304" pitchFamily="18" charset="0"/>
              <a:cs typeface="Times New Roman" panose="02020603050405020304" pitchFamily="18" charset="0"/>
            </a:endParaRPr>
          </a:p>
        </p:txBody>
      </p:sp>
      <p:sp>
        <p:nvSpPr>
          <p:cNvPr id="7" name="Rectangle 3"/>
          <p:cNvSpPr>
            <a:spLocks noChangeArrowheads="1"/>
          </p:cNvSpPr>
          <p:nvPr/>
        </p:nvSpPr>
        <p:spPr bwMode="auto">
          <a:xfrm>
            <a:off x="228600" y="15303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8"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8044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644" y="2057400"/>
            <a:ext cx="8229600" cy="4297363"/>
          </a:xfrm>
        </p:spPr>
        <p:txBody>
          <a:bodyPr>
            <a:normAutofit fontScale="92500" lnSpcReduction="20000"/>
          </a:bodyPr>
          <a:lstStyle/>
          <a:p>
            <a:pPr marL="0" indent="0">
              <a:buNone/>
            </a:pPr>
            <a:r>
              <a:rPr lang="en-US" dirty="0" smtClean="0">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ocus </a:t>
            </a:r>
            <a:r>
              <a:rPr lang="en-US" dirty="0">
                <a:latin typeface="Times New Roman" panose="02020603050405020304" pitchFamily="18" charset="0"/>
                <a:cs typeface="Times New Roman" panose="02020603050405020304" pitchFamily="18" charset="0"/>
              </a:rPr>
              <a:t>on the stage at which </a:t>
            </a:r>
            <a:r>
              <a:rPr lang="en-US" dirty="0" smtClean="0">
                <a:latin typeface="Times New Roman" panose="02020603050405020304" pitchFamily="18" charset="0"/>
                <a:cs typeface="Times New Roman" panose="02020603050405020304" pitchFamily="18" charset="0"/>
              </a:rPr>
              <a:t>the disputed employee </a:t>
            </a:r>
            <a:r>
              <a:rPr lang="en-US" dirty="0">
                <a:latin typeface="Times New Roman" panose="02020603050405020304" pitchFamily="18" charset="0"/>
                <a:cs typeface="Times New Roman" panose="02020603050405020304" pitchFamily="18" charset="0"/>
              </a:rPr>
              <a:t>is involved in the process by which management labor-relations policies are </a:t>
            </a:r>
            <a:r>
              <a:rPr lang="en-US" dirty="0" smtClean="0">
                <a:latin typeface="Times New Roman" panose="02020603050405020304" pitchFamily="18" charset="0"/>
                <a:cs typeface="Times New Roman" panose="02020603050405020304" pitchFamily="18" charset="0"/>
              </a:rPr>
              <a:t>developed:</a:t>
            </a:r>
          </a:p>
          <a:p>
            <a:pPr marL="914400" indent="-457200">
              <a:buNone/>
            </a:pPr>
            <a:r>
              <a:rPr lang="en-US" sz="24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the employee present during the development of the </a:t>
            </a:r>
            <a:r>
              <a:rPr lang="en-US" dirty="0" smtClean="0">
                <a:latin typeface="Times New Roman" panose="02020603050405020304" pitchFamily="18" charset="0"/>
                <a:cs typeface="Times New Roman" panose="02020603050405020304" pitchFamily="18" charset="0"/>
              </a:rPr>
              <a:t>policies?</a:t>
            </a:r>
          </a:p>
          <a:p>
            <a:pPr marL="914400" indent="-457200">
              <a:buNone/>
            </a:pPr>
            <a:r>
              <a:rPr lang="en-US" sz="24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does </a:t>
            </a:r>
            <a:r>
              <a:rPr lang="en-US" dirty="0">
                <a:latin typeface="Times New Roman" panose="02020603050405020304" pitchFamily="18" charset="0"/>
                <a:cs typeface="Times New Roman" panose="02020603050405020304" pitchFamily="18" charset="0"/>
              </a:rPr>
              <a:t>the employee's involvement occur after the management policy has been developed and </a:t>
            </a:r>
            <a:r>
              <a:rPr lang="en-US" dirty="0" smtClean="0">
                <a:latin typeface="Times New Roman" panose="02020603050405020304" pitchFamily="18" charset="0"/>
                <a:cs typeface="Times New Roman" panose="02020603050405020304" pitchFamily="18" charset="0"/>
              </a:rPr>
              <a:t>decided?</a:t>
            </a:r>
          </a:p>
          <a:p>
            <a:pPr marL="0" indent="0">
              <a:buNone/>
            </a:pPr>
            <a:r>
              <a:rPr lang="en-US" sz="3000" dirty="0" smtClean="0">
                <a:latin typeface="Times New Roman" panose="02020603050405020304" pitchFamily="18" charset="0"/>
                <a:cs typeface="Times New Roman" panose="02020603050405020304" pitchFamily="18" charset="0"/>
              </a:rPr>
              <a:t>An </a:t>
            </a:r>
            <a:r>
              <a:rPr lang="en-US" sz="3000" dirty="0">
                <a:latin typeface="Times New Roman" panose="02020603050405020304" pitchFamily="18" charset="0"/>
                <a:cs typeface="Times New Roman" panose="02020603050405020304" pitchFamily="18" charset="0"/>
              </a:rPr>
              <a:t>employee's mere access to </a:t>
            </a:r>
            <a:r>
              <a:rPr lang="en-US" sz="3000" dirty="0" smtClean="0">
                <a:latin typeface="Times New Roman" panose="02020603050405020304" pitchFamily="18" charset="0"/>
                <a:cs typeface="Times New Roman" panose="02020603050405020304" pitchFamily="18" charset="0"/>
              </a:rPr>
              <a:t>labor-relations </a:t>
            </a:r>
            <a:r>
              <a:rPr lang="en-US" sz="3000" dirty="0">
                <a:latin typeface="Times New Roman" panose="02020603050405020304" pitchFamily="18" charset="0"/>
                <a:cs typeface="Times New Roman" panose="02020603050405020304" pitchFamily="18" charset="0"/>
              </a:rPr>
              <a:t>material does not justify unit exclusion.</a:t>
            </a:r>
          </a:p>
        </p:txBody>
      </p:sp>
      <p:sp>
        <p:nvSpPr>
          <p:cNvPr id="7" name="Rectangle 3"/>
          <p:cNvSpPr>
            <a:spLocks noChangeArrowheads="1"/>
          </p:cNvSpPr>
          <p:nvPr/>
        </p:nvSpPr>
        <p:spPr bwMode="auto">
          <a:xfrm>
            <a:off x="228600" y="16065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8"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5132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644" y="1752600"/>
            <a:ext cx="8229600" cy="4602163"/>
          </a:xfrm>
        </p:spPr>
        <p:txBody>
          <a:bodyPr>
            <a:normAutofit fontScale="47500" lnSpcReduction="20000"/>
          </a:bodyPr>
          <a:lstStyle/>
          <a:p>
            <a:pPr marL="0" indent="0">
              <a:buNone/>
            </a:pPr>
            <a:r>
              <a:rPr lang="en-US" i="1" dirty="0">
                <a:latin typeface="Times New Roman" panose="02020603050405020304" pitchFamily="18" charset="0"/>
                <a:cs typeface="Times New Roman" panose="02020603050405020304" pitchFamily="18" charset="0"/>
              </a:rPr>
              <a:t>Dep't of Energy, Oak Ridge Operations, Oak Ridge, Tenn.</a:t>
            </a:r>
            <a:r>
              <a:rPr lang="en-US" dirty="0">
                <a:latin typeface="Times New Roman" panose="02020603050405020304" pitchFamily="18" charset="0"/>
                <a:cs typeface="Times New Roman" panose="02020603050405020304" pitchFamily="18" charset="0"/>
              </a:rPr>
              <a:t>, 4 FLRA 644 (1980)</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Fed. Mediation &amp; Conciliation Serv.</a:t>
            </a:r>
            <a:r>
              <a:rPr lang="en-US" dirty="0">
                <a:latin typeface="Times New Roman" panose="02020603050405020304" pitchFamily="18" charset="0"/>
                <a:cs typeface="Times New Roman" panose="02020603050405020304" pitchFamily="18" charset="0"/>
              </a:rPr>
              <a:t>, 5 FLRA 28 (1981)</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Headquarters, Fort Sam Houston, Fort Sam Houston, Tex.</a:t>
            </a:r>
            <a:r>
              <a:rPr lang="en-US" dirty="0">
                <a:latin typeface="Times New Roman" panose="02020603050405020304" pitchFamily="18" charset="0"/>
                <a:cs typeface="Times New Roman" panose="02020603050405020304" pitchFamily="18" charset="0"/>
              </a:rPr>
              <a:t>, 5 FLRA 339 (1981)</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United States Dep't of the Interior, Bureau of Mines, Twin Cities Research Ctr., Twin Cities, Minn.</a:t>
            </a:r>
            <a:r>
              <a:rPr lang="en-US" dirty="0">
                <a:latin typeface="Times New Roman" panose="02020603050405020304" pitchFamily="18" charset="0"/>
                <a:cs typeface="Times New Roman" panose="02020603050405020304" pitchFamily="18" charset="0"/>
              </a:rPr>
              <a:t>, 9 FLRA 109 (1982)</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Headquarters, 1947th Administrative Support Group, U.S. Air Force, Washington, D.C.</a:t>
            </a:r>
            <a:r>
              <a:rPr lang="en-US" dirty="0">
                <a:latin typeface="Times New Roman" panose="02020603050405020304" pitchFamily="18" charset="0"/>
                <a:cs typeface="Times New Roman" panose="02020603050405020304" pitchFamily="18" charset="0"/>
              </a:rPr>
              <a:t>, 14 FLRA 220 (1984)</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Tick Eradication Program, Veterinary Services, Animal and Plant Health Inspection Service, United States Department of Agriculture</a:t>
            </a:r>
            <a:r>
              <a:rPr lang="en-US" dirty="0">
                <a:latin typeface="Times New Roman" panose="02020603050405020304" pitchFamily="18" charset="0"/>
                <a:cs typeface="Times New Roman" panose="02020603050405020304" pitchFamily="18" charset="0"/>
              </a:rPr>
              <a:t>, 15 FLRA 250 (1984)</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Envtl. Prot. Agency, Region IX, S.F., Cal.</a:t>
            </a:r>
            <a:r>
              <a:rPr lang="en-US" dirty="0">
                <a:latin typeface="Times New Roman" panose="02020603050405020304" pitchFamily="18" charset="0"/>
                <a:cs typeface="Times New Roman" panose="02020603050405020304" pitchFamily="18" charset="0"/>
              </a:rPr>
              <a:t>, 16 FLRA 273 (1984</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U.S. Dep’t of Justice, Immigration &amp; Naturalization Serv., W. Reg’l Office</a:t>
            </a:r>
            <a:r>
              <a:rPr lang="en-US" dirty="0" smtClean="0">
                <a:latin typeface="Times New Roman" panose="02020603050405020304" pitchFamily="18" charset="0"/>
                <a:cs typeface="Times New Roman" panose="02020603050405020304" pitchFamily="18" charset="0"/>
              </a:rPr>
              <a:t>, 20 FLRA 71 (1985)</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7" name="Rectangle 3"/>
          <p:cNvSpPr>
            <a:spLocks noChangeArrowheads="1"/>
          </p:cNvSpPr>
          <p:nvPr/>
        </p:nvSpPr>
        <p:spPr bwMode="auto">
          <a:xfrm>
            <a:off x="228600" y="15303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8"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4338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644" y="1828800"/>
            <a:ext cx="8229600" cy="4525963"/>
          </a:xfrm>
        </p:spPr>
        <p:txBody>
          <a:bodyPr>
            <a:normAutofit fontScale="55000" lnSpcReduction="20000"/>
          </a:bodyPr>
          <a:lstStyle/>
          <a:p>
            <a:pPr marL="0" indent="0">
              <a:buNone/>
            </a:pPr>
            <a:r>
              <a:rPr lang="en-US" i="1" dirty="0" smtClean="0">
                <a:latin typeface="Times New Roman" panose="02020603050405020304" pitchFamily="18" charset="0"/>
                <a:cs typeface="Times New Roman" panose="02020603050405020304" pitchFamily="18" charset="0"/>
              </a:rPr>
              <a:t>U.S</a:t>
            </a:r>
            <a:r>
              <a:rPr lang="en-US" i="1" dirty="0">
                <a:latin typeface="Times New Roman" panose="02020603050405020304" pitchFamily="18" charset="0"/>
                <a:cs typeface="Times New Roman" panose="02020603050405020304" pitchFamily="18" charset="0"/>
              </a:rPr>
              <a:t>. Dep’t of Labor</a:t>
            </a:r>
            <a:r>
              <a:rPr lang="en-US" dirty="0">
                <a:latin typeface="Times New Roman" panose="02020603050405020304" pitchFamily="18" charset="0"/>
                <a:cs typeface="Times New Roman" panose="02020603050405020304" pitchFamily="18" charset="0"/>
              </a:rPr>
              <a:t>, 33 FLRA 265 (1988)</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Dep’t of Hous. &amp; Urban Dev.</a:t>
            </a:r>
            <a:r>
              <a:rPr lang="en-US" dirty="0">
                <a:latin typeface="Times New Roman" panose="02020603050405020304" pitchFamily="18" charset="0"/>
                <a:cs typeface="Times New Roman" panose="02020603050405020304" pitchFamily="18" charset="0"/>
              </a:rPr>
              <a:t>, 34 FLRA 207 (1990)</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Dep’t of Transp., U.S. Coast Guard, 8th Coast Guard Dist., New Orleans, La.</a:t>
            </a:r>
            <a:r>
              <a:rPr lang="en-US" dirty="0">
                <a:latin typeface="Times New Roman" panose="02020603050405020304" pitchFamily="18" charset="0"/>
                <a:cs typeface="Times New Roman" panose="02020603050405020304" pitchFamily="18" charset="0"/>
              </a:rPr>
              <a:t>, 35 FLRA 84 (1990)</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Department of Housing and Urban Development, Washington, D.C.</a:t>
            </a:r>
            <a:r>
              <a:rPr lang="en-US" dirty="0">
                <a:latin typeface="Times New Roman" panose="02020603050405020304" pitchFamily="18" charset="0"/>
                <a:cs typeface="Times New Roman" panose="02020603050405020304" pitchFamily="18" charset="0"/>
              </a:rPr>
              <a:t>, 35 FLRA 1249 (1990) </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Dep’t of the Treasury, Internal Revenue Serv., Wash., D.C. &amp; Internal Revenue Serv., Cincinnati Dist., Cincinnati, Ohio</a:t>
            </a:r>
            <a:r>
              <a:rPr lang="en-US" dirty="0">
                <a:latin typeface="Times New Roman" panose="02020603050405020304" pitchFamily="18" charset="0"/>
                <a:cs typeface="Times New Roman" panose="02020603050405020304" pitchFamily="18" charset="0"/>
              </a:rPr>
              <a:t>, 36 FLRA 138 (1990)</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Dep’t of Interior, Bureau of Reclamation, Yuma, Ariz.,</a:t>
            </a:r>
            <a:r>
              <a:rPr lang="en-US" dirty="0">
                <a:latin typeface="Times New Roman" panose="02020603050405020304" pitchFamily="18" charset="0"/>
                <a:cs typeface="Times New Roman" panose="02020603050405020304" pitchFamily="18" charset="0"/>
              </a:rPr>
              <a:t> 37 FLRA 239 (1990</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United States Dep't of Labor, Office of the Solicitor, Arlington Field Office</a:t>
            </a:r>
            <a:r>
              <a:rPr lang="en-US" dirty="0" smtClean="0">
                <a:latin typeface="Times New Roman" panose="02020603050405020304" pitchFamily="18" charset="0"/>
                <a:cs typeface="Times New Roman" panose="02020603050405020304" pitchFamily="18" charset="0"/>
              </a:rPr>
              <a:t>, 37 FLRA 1371 (1990)</a:t>
            </a:r>
          </a:p>
        </p:txBody>
      </p:sp>
      <p:sp>
        <p:nvSpPr>
          <p:cNvPr id="7" name="Rectangle 3"/>
          <p:cNvSpPr>
            <a:spLocks noChangeArrowheads="1"/>
          </p:cNvSpPr>
          <p:nvPr/>
        </p:nvSpPr>
        <p:spPr bwMode="auto">
          <a:xfrm>
            <a:off x="228600" y="16065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8"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3137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644" y="1905000"/>
            <a:ext cx="8229600" cy="4449763"/>
          </a:xfrm>
        </p:spPr>
        <p:txBody>
          <a:bodyPr>
            <a:normAutofit fontScale="47500" lnSpcReduction="20000"/>
          </a:bodyPr>
          <a:lstStyle/>
          <a:p>
            <a:pPr marL="0" indent="0">
              <a:buNone/>
            </a:pPr>
            <a:r>
              <a:rPr lang="en-US" i="1" dirty="0" smtClean="0">
                <a:latin typeface="Times New Roman" panose="02020603050405020304" pitchFamily="18" charset="0"/>
                <a:cs typeface="Times New Roman" panose="02020603050405020304" pitchFamily="18" charset="0"/>
              </a:rPr>
              <a:t>U.S</a:t>
            </a:r>
            <a:r>
              <a:rPr lang="en-US" i="1" dirty="0">
                <a:latin typeface="Times New Roman" panose="02020603050405020304" pitchFamily="18" charset="0"/>
                <a:cs typeface="Times New Roman" panose="02020603050405020304" pitchFamily="18" charset="0"/>
              </a:rPr>
              <a:t>. Dep’t of Labor, Office of Admin. Law Judges, Pittsburgh, Pa.</a:t>
            </a:r>
            <a:r>
              <a:rPr lang="en-US" dirty="0">
                <a:latin typeface="Times New Roman" panose="02020603050405020304" pitchFamily="18" charset="0"/>
                <a:cs typeface="Times New Roman" panose="02020603050405020304" pitchFamily="18" charset="0"/>
              </a:rPr>
              <a:t>, 40 FLRA 1021 (1991)</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United States DHHS, Office of the General Counsel, Balt., Md.</a:t>
            </a:r>
            <a:r>
              <a:rPr lang="en-US" dirty="0">
                <a:latin typeface="Times New Roman" panose="02020603050405020304" pitchFamily="18" charset="0"/>
                <a:cs typeface="Times New Roman" panose="02020603050405020304" pitchFamily="18" charset="0"/>
              </a:rPr>
              <a:t>, 45 FLRA 894 (1992)</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United States Dep't of Health &amp; Human Servs., United States Food &amp; Drug Admin., Northeast &amp; Mid-Atlantic Regions</a:t>
            </a:r>
            <a:r>
              <a:rPr lang="en-US" dirty="0">
                <a:latin typeface="Times New Roman" panose="02020603050405020304" pitchFamily="18" charset="0"/>
                <a:cs typeface="Times New Roman" panose="02020603050405020304" pitchFamily="18" charset="0"/>
              </a:rPr>
              <a:t>, 48 FLRA 1008 (1993)</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Dep't of Veterans Affairs, Reg'l Office, Waco, Tex.</a:t>
            </a:r>
            <a:r>
              <a:rPr lang="en-US" dirty="0">
                <a:latin typeface="Times New Roman" panose="02020603050405020304" pitchFamily="18" charset="0"/>
                <a:cs typeface="Times New Roman" panose="02020603050405020304" pitchFamily="18" charset="0"/>
              </a:rPr>
              <a:t>, 50 FLRA 109 (1995)</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Dep’t of Justice, Fed. Bureau of Prisons, U.S. Penitentiary, Marion, Ill.</a:t>
            </a:r>
            <a:r>
              <a:rPr lang="en-US" dirty="0">
                <a:latin typeface="Times New Roman" panose="02020603050405020304" pitchFamily="18" charset="0"/>
                <a:cs typeface="Times New Roman" panose="02020603050405020304" pitchFamily="18" charset="0"/>
              </a:rPr>
              <a:t>, 55 FLRA 1243 (2000)</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Nat'l Mediation Board</a:t>
            </a:r>
            <a:r>
              <a:rPr lang="en-US" dirty="0">
                <a:latin typeface="Times New Roman" panose="02020603050405020304" pitchFamily="18" charset="0"/>
                <a:cs typeface="Times New Roman" panose="02020603050405020304" pitchFamily="18" charset="0"/>
              </a:rPr>
              <a:t>, 56 FLRA 1 (2000)</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Soc. Sec. Admin.</a:t>
            </a:r>
            <a:r>
              <a:rPr lang="en-US" dirty="0">
                <a:latin typeface="Times New Roman" panose="02020603050405020304" pitchFamily="18" charset="0"/>
                <a:cs typeface="Times New Roman" panose="02020603050405020304" pitchFamily="18" charset="0"/>
              </a:rPr>
              <a:t>, 56 FLRA 1015 (2000)</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Dep’t. of State, Bureau of Consular Affairs, Passport Servs.</a:t>
            </a:r>
            <a:r>
              <a:rPr lang="en-US" dirty="0">
                <a:latin typeface="Times New Roman" panose="02020603050405020304" pitchFamily="18" charset="0"/>
                <a:cs typeface="Times New Roman" panose="02020603050405020304" pitchFamily="18" charset="0"/>
              </a:rPr>
              <a:t>, 68 FLRA 657 (2015)</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Dep’t. of the Navy, Navy Undersea Warfare Ctr., Keyport, Wash.</a:t>
            </a:r>
            <a:r>
              <a:rPr lang="en-US" dirty="0">
                <a:latin typeface="Times New Roman" panose="02020603050405020304" pitchFamily="18" charset="0"/>
                <a:cs typeface="Times New Roman" panose="02020603050405020304" pitchFamily="18" charset="0"/>
              </a:rPr>
              <a:t>, 68 FLRA 416 (2015)</a:t>
            </a:r>
          </a:p>
          <a:p>
            <a:pPr marL="0" indent="0">
              <a:buNone/>
            </a:pPr>
            <a:endParaRPr lang="en-US" dirty="0">
              <a:latin typeface="Times New Roman" panose="02020603050405020304" pitchFamily="18" charset="0"/>
              <a:cs typeface="Times New Roman" panose="02020603050405020304" pitchFamily="18" charset="0"/>
            </a:endParaRPr>
          </a:p>
        </p:txBody>
      </p:sp>
      <p:sp>
        <p:nvSpPr>
          <p:cNvPr id="7" name="Rectangle 3"/>
          <p:cNvSpPr>
            <a:spLocks noChangeArrowheads="1"/>
          </p:cNvSpPr>
          <p:nvPr/>
        </p:nvSpPr>
        <p:spPr bwMode="auto">
          <a:xfrm>
            <a:off x="228600" y="16065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9"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772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644" y="1828800"/>
            <a:ext cx="8229600" cy="4525963"/>
          </a:xfrm>
        </p:spPr>
        <p:txBody>
          <a:bodyPr>
            <a:normAutofit fontScale="47500" lnSpcReduction="20000"/>
          </a:bodyPr>
          <a:lstStyle/>
          <a:p>
            <a:pPr marL="0" indent="0">
              <a:buNone/>
            </a:pPr>
            <a:r>
              <a:rPr lang="en-US" i="1" dirty="0" smtClean="0">
                <a:latin typeface="Times New Roman" panose="02020603050405020304" pitchFamily="18" charset="0"/>
                <a:cs typeface="Times New Roman" panose="02020603050405020304" pitchFamily="18" charset="0"/>
              </a:rPr>
              <a:t>U.S. Dep’t. of Agric., Nat’l. Fin. Ctr., New Orleans, La.</a:t>
            </a:r>
            <a:r>
              <a:rPr lang="en-US" dirty="0" smtClean="0">
                <a:latin typeface="Times New Roman" panose="02020603050405020304" pitchFamily="18" charset="0"/>
                <a:cs typeface="Times New Roman" panose="02020603050405020304" pitchFamily="18" charset="0"/>
              </a:rPr>
              <a:t>, 68 FLRA 206 (2015)</a:t>
            </a:r>
          </a:p>
          <a:p>
            <a:pPr marL="0" indent="0">
              <a:buNone/>
            </a:pPr>
            <a:endParaRPr lang="en-US" i="1" dirty="0">
              <a:latin typeface="Times New Roman" panose="02020603050405020304" pitchFamily="18" charset="0"/>
              <a:cs typeface="Times New Roman" panose="02020603050405020304" pitchFamily="18" charset="0"/>
            </a:endParaRPr>
          </a:p>
          <a:p>
            <a:pPr marL="0" indent="0">
              <a:buNone/>
            </a:pPr>
            <a:r>
              <a:rPr lang="en-US" i="1" dirty="0" smtClean="0">
                <a:latin typeface="Times New Roman" panose="02020603050405020304" pitchFamily="18" charset="0"/>
                <a:cs typeface="Times New Roman" panose="02020603050405020304" pitchFamily="18" charset="0"/>
              </a:rPr>
              <a:t>U.S</a:t>
            </a:r>
            <a:r>
              <a:rPr lang="en-US" i="1" dirty="0">
                <a:latin typeface="Times New Roman" panose="02020603050405020304" pitchFamily="18" charset="0"/>
                <a:cs typeface="Times New Roman" panose="02020603050405020304" pitchFamily="18" charset="0"/>
              </a:rPr>
              <a:t>. Dep’t. of the Air Force, Air Force Materiel Command</a:t>
            </a:r>
            <a:r>
              <a:rPr lang="en-US" dirty="0">
                <a:latin typeface="Times New Roman" panose="02020603050405020304" pitchFamily="18" charset="0"/>
                <a:cs typeface="Times New Roman" panose="02020603050405020304" pitchFamily="18" charset="0"/>
              </a:rPr>
              <a:t>, 67 FLRA 117 (2013)</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Dep’t. of the Army, U.S. Army Materiel Command, U.S. Army Research Dev. &amp; Eng’r.ing Command, U.S. Aviation &amp; Missile Research Dev. &amp; Eng’r.ing Ctr. (AMRDEC), Redstone Arsenal, Ala.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66 FLRA </a:t>
            </a:r>
            <a:r>
              <a:rPr lang="en-US" dirty="0">
                <a:latin typeface="Times New Roman" panose="02020603050405020304" pitchFamily="18" charset="0"/>
                <a:cs typeface="Times New Roman" panose="02020603050405020304" pitchFamily="18" charset="0"/>
              </a:rPr>
              <a:t>852 (2012)</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Dep’t. of Veterans Affairs, Northern Cal. Health Care Sys., Martinez, Cal.</a:t>
            </a:r>
            <a:r>
              <a:rPr lang="en-US" dirty="0">
                <a:latin typeface="Times New Roman" panose="02020603050405020304" pitchFamily="18" charset="0"/>
                <a:cs typeface="Times New Roman" panose="02020603050405020304" pitchFamily="18" charset="0"/>
              </a:rPr>
              <a:t>, 66 FLRA 522 (2012)</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Broadcasting Bd. of Governors</a:t>
            </a:r>
            <a:r>
              <a:rPr lang="en-US" dirty="0">
                <a:latin typeface="Times New Roman" panose="02020603050405020304" pitchFamily="18" charset="0"/>
                <a:cs typeface="Times New Roman" panose="02020603050405020304" pitchFamily="18" charset="0"/>
              </a:rPr>
              <a:t>, 64 FLRA 235 (2009)</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Dep’t. of Veterans Affairs, Veterans Affairs Med. Ctr., Hampton, Va.</a:t>
            </a:r>
            <a:r>
              <a:rPr lang="en-US" dirty="0">
                <a:latin typeface="Times New Roman" panose="02020603050405020304" pitchFamily="18" charset="0"/>
                <a:cs typeface="Times New Roman" panose="02020603050405020304" pitchFamily="18" charset="0"/>
              </a:rPr>
              <a:t>, 63 FLRA 593 (2009)</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Dep’t. of the Air Force, Edwards Air Force Base, Cal.</a:t>
            </a:r>
            <a:r>
              <a:rPr lang="en-US" dirty="0">
                <a:latin typeface="Times New Roman" panose="02020603050405020304" pitchFamily="18" charset="0"/>
                <a:cs typeface="Times New Roman" panose="02020603050405020304" pitchFamily="18" charset="0"/>
              </a:rPr>
              <a:t>, 62 FLRA 159 (2007)</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i="1" dirty="0">
                <a:latin typeface="Times New Roman" panose="02020603050405020304" pitchFamily="18" charset="0"/>
                <a:cs typeface="Times New Roman" panose="02020603050405020304" pitchFamily="18" charset="0"/>
              </a:rPr>
              <a:t>U.S. Air Force, 82nd Training Wing, Sheppard Air Force Base, Wichita Falls, Tex.</a:t>
            </a:r>
            <a:r>
              <a:rPr lang="en-US" dirty="0">
                <a:latin typeface="Times New Roman" panose="02020603050405020304" pitchFamily="18" charset="0"/>
                <a:cs typeface="Times New Roman" panose="02020603050405020304" pitchFamily="18" charset="0"/>
              </a:rPr>
              <a:t>, 61 FLRA 443 (2006</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7" name="Rectangle 3"/>
          <p:cNvSpPr>
            <a:spLocks noChangeArrowheads="1"/>
          </p:cNvSpPr>
          <p:nvPr/>
        </p:nvSpPr>
        <p:spPr bwMode="auto">
          <a:xfrm>
            <a:off x="228600" y="16065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8"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15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582613"/>
            <a:ext cx="8675688" cy="779462"/>
          </a:xfrm>
          <a:ln/>
        </p:spPr>
        <p:txBody>
          <a:bodyPr/>
          <a:lstStyle/>
          <a:p>
            <a:pPr indent="0" algn="ctr" defTabSz="381000">
              <a:lnSpc>
                <a:spcPct val="100000"/>
              </a:lnSpc>
              <a:buClr>
                <a:srgbClr val="24598F"/>
              </a:buClr>
            </a:pPr>
            <a:r>
              <a:rPr lang="en-US" dirty="0">
                <a:latin typeface="Times New Roman" panose="02020603050405020304" pitchFamily="18" charset="0"/>
                <a:cs typeface="Times New Roman" panose="02020603050405020304" pitchFamily="18" charset="0"/>
              </a:rPr>
              <a:t>APPROPRIATE UNITS</a:t>
            </a:r>
          </a:p>
        </p:txBody>
      </p:sp>
      <p:sp>
        <p:nvSpPr>
          <p:cNvPr id="5125" name="Rectangle 5"/>
          <p:cNvSpPr>
            <a:spLocks noGrp="1" noChangeArrowheads="1"/>
          </p:cNvSpPr>
          <p:nvPr>
            <p:ph idx="1"/>
          </p:nvPr>
        </p:nvSpPr>
        <p:spPr>
          <a:xfrm>
            <a:off x="217074" y="2147768"/>
            <a:ext cx="8667750" cy="3262432"/>
          </a:xfrm>
          <a:ln/>
        </p:spPr>
        <p:txBody>
          <a:bodyPr>
            <a:normAutofit lnSpcReduction="10000"/>
          </a:bodyPr>
          <a:lstStyle/>
          <a:p>
            <a:pPr indent="0" defTabSz="381000">
              <a:lnSpc>
                <a:spcPct val="100000"/>
              </a:lnSpc>
              <a:buClr>
                <a:srgbClr val="663266"/>
              </a:buClr>
              <a:buNone/>
            </a:pPr>
            <a:r>
              <a:rPr lang="en-US" sz="3600" dirty="0">
                <a:latin typeface="Times New Roman" panose="02020603050405020304" pitchFamily="18" charset="0"/>
                <a:cs typeface="Times New Roman" panose="02020603050405020304" pitchFamily="18" charset="0"/>
              </a:rPr>
              <a:t>Section 7112(a</a:t>
            </a:r>
            <a:r>
              <a:rPr lang="en-US" sz="36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indent="0" defTabSz="381000">
              <a:lnSpc>
                <a:spcPct val="100000"/>
              </a:lnSpc>
              <a:buClr>
                <a:srgbClr val="663266"/>
              </a:buClr>
              <a:buNone/>
            </a:pPr>
            <a:r>
              <a:rPr lang="en-US" sz="4000" dirty="0" smtClean="0">
                <a:latin typeface="Times New Roman" panose="02020603050405020304" pitchFamily="18" charset="0"/>
                <a:cs typeface="Times New Roman" panose="02020603050405020304" pitchFamily="18" charset="0"/>
              </a:rPr>
              <a:t>➀</a:t>
            </a:r>
            <a:r>
              <a:rPr lang="en-US" dirty="0">
                <a:latin typeface="Times New Roman" panose="02020603050405020304" pitchFamily="18" charset="0"/>
                <a:cs typeface="Times New Roman" panose="02020603050405020304" pitchFamily="18" charset="0"/>
              </a:rPr>
              <a:t>Ensure a clear and identifiable  community of interest</a:t>
            </a:r>
          </a:p>
          <a:p>
            <a:pPr indent="0" defTabSz="381000">
              <a:lnSpc>
                <a:spcPct val="100000"/>
              </a:lnSpc>
              <a:buNone/>
            </a:pPr>
            <a:r>
              <a:rPr lang="en-US" sz="4000" dirty="0" smtClean="0">
                <a:latin typeface="Times New Roman" panose="02020603050405020304" pitchFamily="18" charset="0"/>
                <a:cs typeface="Times New Roman" panose="02020603050405020304" pitchFamily="18" charset="0"/>
              </a:rPr>
              <a:t>➁</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Promote effective dealings </a:t>
            </a:r>
          </a:p>
          <a:p>
            <a:pPr indent="0" defTabSz="381000">
              <a:lnSpc>
                <a:spcPct val="100000"/>
              </a:lnSpc>
              <a:buNone/>
            </a:pPr>
            <a:r>
              <a:rPr lang="en-US" sz="4000" dirty="0" smtClean="0">
                <a:latin typeface="Times New Roman" panose="02020603050405020304" pitchFamily="18" charset="0"/>
                <a:cs typeface="Times New Roman" panose="02020603050405020304" pitchFamily="18" charset="0"/>
              </a:rPr>
              <a:t>➂</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Promote efficiency of operations</a:t>
            </a:r>
          </a:p>
        </p:txBody>
      </p:sp>
      <p:sp>
        <p:nvSpPr>
          <p:cNvPr id="5123" name="Rectangle 3"/>
          <p:cNvSpPr>
            <a:spLocks noChangeArrowheads="1"/>
          </p:cNvSpPr>
          <p:nvPr/>
        </p:nvSpPr>
        <p:spPr bwMode="auto">
          <a:xfrm>
            <a:off x="228600" y="1292225"/>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5124" name="Text Box 4"/>
          <p:cNvSpPr txBox="1">
            <a:spLocks noChangeArrowheads="1"/>
          </p:cNvSpPr>
          <p:nvPr/>
        </p:nvSpPr>
        <p:spPr bwMode="auto">
          <a:xfrm>
            <a:off x="227013" y="1420813"/>
            <a:ext cx="8678862" cy="492443"/>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STATUTORY CRITERIA</a:t>
            </a:r>
          </a:p>
        </p:txBody>
      </p:sp>
      <p:sp>
        <p:nvSpPr>
          <p:cNvPr id="9" name="Rectangle 5"/>
          <p:cNvSpPr txBox="1">
            <a:spLocks noChangeArrowheads="1"/>
          </p:cNvSpPr>
          <p:nvPr/>
        </p:nvSpPr>
        <p:spPr>
          <a:xfrm>
            <a:off x="352425" y="5410200"/>
            <a:ext cx="8667750" cy="963612"/>
          </a:xfrm>
          <a:prstGeom prst="rect">
            <a:avLst/>
          </a:prstGeom>
          <a:ln/>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defTabSz="381000" fontAlgn="auto">
              <a:spcAft>
                <a:spcPts val="0"/>
              </a:spcAft>
              <a:buNone/>
            </a:pPr>
            <a:r>
              <a:rPr lang="en-US" dirty="0" smtClean="0">
                <a:latin typeface="Times New Roman" panose="02020603050405020304" pitchFamily="18" charset="0"/>
                <a:cs typeface="Times New Roman" panose="02020603050405020304" pitchFamily="18" charset="0"/>
              </a:rPr>
              <a:t>All three criteria must be met before a unit is found appropriate!</a:t>
            </a:r>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advClick="0">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27013" y="2439987"/>
            <a:ext cx="8675688" cy="3275013"/>
          </a:xfrm>
          <a:ln/>
        </p:spPr>
        <p:txBody>
          <a:bodyPr>
            <a:normAutofit/>
          </a:bodyPr>
          <a:lstStyle/>
          <a:p>
            <a:pPr marL="0" indent="0" defTabSz="381000">
              <a:buNone/>
            </a:pPr>
            <a:r>
              <a:rPr lang="en-US" dirty="0">
                <a:latin typeface="Times New Roman" panose="02020603050405020304" pitchFamily="18" charset="0"/>
                <a:cs typeface="Times New Roman" panose="02020603050405020304" pitchFamily="18" charset="0"/>
              </a:rPr>
              <a:t>Section 7112(b)(3) of the Statute excludes from an appropriate </a:t>
            </a:r>
            <a:r>
              <a:rPr lang="en-US" dirty="0" smtClean="0">
                <a:latin typeface="Times New Roman" panose="02020603050405020304" pitchFamily="18" charset="0"/>
                <a:cs typeface="Times New Roman" panose="02020603050405020304" pitchFamily="18" charset="0"/>
              </a:rPr>
              <a:t>unit:</a:t>
            </a:r>
          </a:p>
          <a:p>
            <a:pPr marL="0" indent="0" defTabSz="381000">
              <a:buNone/>
            </a:pPr>
            <a:endParaRPr lang="en-US" dirty="0">
              <a:latin typeface="Times New Roman" panose="02020603050405020304" pitchFamily="18" charset="0"/>
              <a:cs typeface="Times New Roman" panose="02020603050405020304" pitchFamily="18" charset="0"/>
            </a:endParaRPr>
          </a:p>
          <a:p>
            <a:pPr marL="400050" lvl="1" indent="0" defTabSz="381000">
              <a:buNone/>
            </a:pPr>
            <a:r>
              <a:rPr lang="en-US" sz="3600" dirty="0" smtClean="0">
                <a:latin typeface="Times New Roman" panose="02020603050405020304" pitchFamily="18" charset="0"/>
                <a:cs typeface="Times New Roman" panose="02020603050405020304" pitchFamily="18" charset="0"/>
              </a:rPr>
              <a:t>“An </a:t>
            </a:r>
            <a:r>
              <a:rPr lang="en-US" sz="3600" dirty="0">
                <a:latin typeface="Times New Roman" panose="02020603050405020304" pitchFamily="18" charset="0"/>
                <a:cs typeface="Times New Roman" panose="02020603050405020304" pitchFamily="18" charset="0"/>
              </a:rPr>
              <a:t>employee engaged in personnel work in other than a purely clerical capacity."  </a:t>
            </a:r>
          </a:p>
          <a:p>
            <a:pPr marL="0" indent="0" defTabSz="381000">
              <a:lnSpc>
                <a:spcPct val="100000"/>
              </a:lnSpc>
              <a:buNone/>
            </a:pPr>
            <a:endParaRPr lang="en-US" dirty="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9969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7" name="Rectangle 2"/>
          <p:cNvSpPr>
            <a:spLocks noGrp="1" noChangeArrowheads="1"/>
          </p:cNvSpPr>
          <p:nvPr>
            <p:ph type="title"/>
          </p:nvPr>
        </p:nvSpPr>
        <p:spPr>
          <a:xfrm>
            <a:off x="228600" y="209550"/>
            <a:ext cx="8675688" cy="781050"/>
          </a:xfrm>
          <a:ln/>
        </p:spPr>
        <p:txBody>
          <a:bodyPr/>
          <a:lstStyle/>
          <a:p>
            <a:pPr indent="0" defTabSz="381000">
              <a:lnSpc>
                <a:spcPct val="100000"/>
              </a:lnSpc>
              <a:buClr>
                <a:srgbClr val="24598F"/>
              </a:buClr>
            </a:pPr>
            <a:r>
              <a:rPr lang="en-US" dirty="0">
                <a:latin typeface="Times New Roman" panose="02020603050405020304" pitchFamily="18" charset="0"/>
                <a:cs typeface="Times New Roman" panose="02020603050405020304" pitchFamily="18" charset="0"/>
              </a:rPr>
              <a:t>UNIT EXCLUSIONS</a:t>
            </a:r>
          </a:p>
        </p:txBody>
      </p:sp>
      <p:sp>
        <p:nvSpPr>
          <p:cNvPr id="8" name="Text Box 4"/>
          <p:cNvSpPr txBox="1">
            <a:spLocks noChangeArrowheads="1"/>
          </p:cNvSpPr>
          <p:nvPr/>
        </p:nvSpPr>
        <p:spPr bwMode="auto">
          <a:xfrm>
            <a:off x="227013" y="1143000"/>
            <a:ext cx="8678862" cy="846386"/>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25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2500" dirty="0">
                <a:solidFill>
                  <a:srgbClr val="4D004D"/>
                </a:solidFill>
                <a:latin typeface="Times New Roman" panose="02020603050405020304" pitchFamily="18" charset="0"/>
                <a:cs typeface="Times New Roman" panose="02020603050405020304" pitchFamily="18" charset="0"/>
              </a:rPr>
              <a:t>[§7112(b)(3)]</a:t>
            </a:r>
          </a:p>
        </p:txBody>
      </p:sp>
    </p:spTree>
  </p:cSld>
  <p:clrMapOvr>
    <a:masterClrMapping/>
  </p:clrMapOvr>
  <p:transition advClick="0">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28600" y="2209800"/>
            <a:ext cx="8675688" cy="4321175"/>
          </a:xfrm>
          <a:ln/>
        </p:spPr>
        <p:txBody>
          <a:bodyPr>
            <a:normAutofit fontScale="85000" lnSpcReduction="10000"/>
          </a:bodyPr>
          <a:lstStyle/>
          <a:p>
            <a:pPr marL="0" indent="0" defTabSz="381000">
              <a:lnSpc>
                <a:spcPct val="100000"/>
              </a:lnSpc>
              <a:buNone/>
            </a:pPr>
            <a:r>
              <a:rPr lang="en-US" dirty="0">
                <a:latin typeface="Times New Roman" panose="02020603050405020304" pitchFamily="18" charset="0"/>
                <a:cs typeface="Times New Roman" panose="02020603050405020304" pitchFamily="18" charset="0"/>
              </a:rPr>
              <a:t>A position is excluded under section 7112(b)(3) of the Statute when:  </a:t>
            </a:r>
            <a:endParaRPr lang="en-US" dirty="0" smtClean="0">
              <a:latin typeface="Times New Roman" panose="02020603050405020304" pitchFamily="18" charset="0"/>
              <a:cs typeface="Times New Roman" panose="02020603050405020304" pitchFamily="18" charset="0"/>
            </a:endParaRPr>
          </a:p>
          <a:p>
            <a:pPr marL="514350" indent="-514350" defTabSz="381000">
              <a:lnSpc>
                <a:spcPct val="100000"/>
              </a:lnSpc>
              <a:buAutoNum type="arabicParenBoth"/>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character and extent of involvement of the incumbent in personnel work is more than clerical in </a:t>
            </a:r>
            <a:r>
              <a:rPr lang="en-US" dirty="0" smtClean="0">
                <a:latin typeface="Times New Roman" panose="02020603050405020304" pitchFamily="18" charset="0"/>
                <a:cs typeface="Times New Roman" panose="02020603050405020304" pitchFamily="18" charset="0"/>
              </a:rPr>
              <a:t>nature</a:t>
            </a:r>
            <a:endParaRPr lang="en-US" dirty="0">
              <a:latin typeface="Times New Roman" panose="02020603050405020304" pitchFamily="18" charset="0"/>
              <a:cs typeface="Times New Roman" panose="02020603050405020304" pitchFamily="18" charset="0"/>
            </a:endParaRPr>
          </a:p>
          <a:p>
            <a:pPr marL="0" indent="0" defTabSz="381000">
              <a:lnSpc>
                <a:spcPct val="100000"/>
              </a:lnSpc>
              <a:buNone/>
            </a:pP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and</a:t>
            </a:r>
          </a:p>
          <a:p>
            <a:pPr marL="517525" indent="-517525" defTabSz="381000">
              <a:lnSpc>
                <a:spcPct val="100000"/>
              </a:lnSpc>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 the duties of the position in question are performed in a non-routine manner or are of such a nature as to create a conflict of interest between the incumbent's union affiliation and job duties</a:t>
            </a:r>
            <a:r>
              <a:rPr lang="en-US" dirty="0" smtClean="0">
                <a:latin typeface="Times New Roman" panose="02020603050405020304" pitchFamily="18" charset="0"/>
                <a:cs typeface="Times New Roman" panose="02020603050405020304" pitchFamily="18" charset="0"/>
              </a:rPr>
              <a:t>.</a:t>
            </a:r>
          </a:p>
          <a:p>
            <a:pPr marL="0" indent="0" defTabSz="381000">
              <a:lnSpc>
                <a:spcPct val="100000"/>
              </a:lnSpc>
              <a:buNone/>
            </a:pPr>
            <a:r>
              <a:rPr lang="en-US" sz="2100" i="1" dirty="0" smtClean="0">
                <a:latin typeface="Times New Roman" panose="02020603050405020304" pitchFamily="18" charset="0"/>
                <a:cs typeface="Times New Roman" panose="02020603050405020304" pitchFamily="18" charset="0"/>
              </a:rPr>
              <a:t>Department </a:t>
            </a:r>
            <a:r>
              <a:rPr lang="en-US" sz="2100" i="1" dirty="0">
                <a:latin typeface="Times New Roman" panose="02020603050405020304" pitchFamily="18" charset="0"/>
                <a:cs typeface="Times New Roman" panose="02020603050405020304" pitchFamily="18" charset="0"/>
              </a:rPr>
              <a:t>of the Treasury, Internal Revenue Service, Washington, D.C. and Internal Revenue Service, Cincinnati District, Cincinnati, Ohio</a:t>
            </a:r>
            <a:r>
              <a:rPr lang="en-US" sz="2100" dirty="0">
                <a:latin typeface="Times New Roman" panose="02020603050405020304" pitchFamily="18" charset="0"/>
                <a:cs typeface="Times New Roman" panose="02020603050405020304" pitchFamily="18" charset="0"/>
              </a:rPr>
              <a:t>, 36 FLRA 138, 144 (1990). </a:t>
            </a:r>
            <a:endParaRPr lang="en-US" sz="2100" dirty="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
        <p:nvSpPr>
          <p:cNvPr id="7" name="Text Box 4"/>
          <p:cNvSpPr txBox="1">
            <a:spLocks noChangeArrowheads="1"/>
          </p:cNvSpPr>
          <p:nvPr/>
        </p:nvSpPr>
        <p:spPr bwMode="auto">
          <a:xfrm>
            <a:off x="227013" y="1600200"/>
            <a:ext cx="8678862" cy="553998"/>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600" dirty="0" smtClean="0">
                <a:solidFill>
                  <a:srgbClr val="4D004D"/>
                </a:solidFill>
                <a:latin typeface="Times New Roman" panose="02020603050405020304" pitchFamily="18" charset="0"/>
                <a:cs typeface="Times New Roman" panose="02020603050405020304" pitchFamily="18" charset="0"/>
              </a:rPr>
              <a:t>Nature of Personnel Work</a:t>
            </a:r>
            <a:endParaRPr lang="en-US" sz="3600"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816241"/>
      </p:ext>
    </p:extLst>
  </p:cSld>
  <p:clrMapOvr>
    <a:masterClrMapping/>
  </p:clrMapOvr>
  <p:transition advClick="0">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28600" y="2232025"/>
            <a:ext cx="8675688" cy="4321175"/>
          </a:xfrm>
          <a:ln/>
        </p:spPr>
        <p:txBody>
          <a:bodyPr>
            <a:normAutofit lnSpcReduction="10000"/>
          </a:bodyPr>
          <a:lstStyle/>
          <a:p>
            <a:pPr marL="0" indent="0" defTabSz="381000">
              <a:lnSpc>
                <a:spcPct val="100000"/>
              </a:lnSpc>
              <a:buNone/>
            </a:pPr>
            <a:r>
              <a:rPr lang="en-US" sz="2800" dirty="0">
                <a:latin typeface="Times New Roman" panose="02020603050405020304" pitchFamily="18" charset="0"/>
                <a:cs typeface="Times New Roman" panose="02020603050405020304" pitchFamily="18" charset="0"/>
              </a:rPr>
              <a:t>Employees </a:t>
            </a:r>
            <a:r>
              <a:rPr lang="en-US" sz="2800" dirty="0" smtClean="0">
                <a:latin typeface="Times New Roman" panose="02020603050405020304" pitchFamily="18" charset="0"/>
                <a:cs typeface="Times New Roman" panose="02020603050405020304" pitchFamily="18" charset="0"/>
              </a:rPr>
              <a:t>who:</a:t>
            </a:r>
          </a:p>
          <a:p>
            <a:pPr marL="746125" lvl="1" indent="-346075" defTabSz="381000">
              <a:buNone/>
            </a:pPr>
            <a:r>
              <a:rPr lang="en-US" sz="2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exercise </a:t>
            </a:r>
            <a:r>
              <a:rPr lang="en-US" dirty="0">
                <a:latin typeface="Times New Roman" panose="02020603050405020304" pitchFamily="18" charset="0"/>
                <a:cs typeface="Times New Roman" panose="02020603050405020304" pitchFamily="18" charset="0"/>
              </a:rPr>
              <a:t>independent judgment and discretion in initiating personnel </a:t>
            </a:r>
            <a:r>
              <a:rPr lang="en-US" dirty="0" smtClean="0">
                <a:latin typeface="Times New Roman" panose="02020603050405020304" pitchFamily="18" charset="0"/>
                <a:cs typeface="Times New Roman" panose="02020603050405020304" pitchFamily="18" charset="0"/>
              </a:rPr>
              <a:t>actions</a:t>
            </a:r>
          </a:p>
          <a:p>
            <a:pPr marL="746125" lvl="1" indent="-346075" defTabSz="381000">
              <a:buNone/>
            </a:pP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or</a:t>
            </a:r>
          </a:p>
          <a:p>
            <a:pPr marL="746125" lvl="1" indent="-346075" defTabSz="381000">
              <a:buNone/>
            </a:pPr>
            <a:r>
              <a:rPr lang="en-US" sz="2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making </a:t>
            </a:r>
            <a:r>
              <a:rPr lang="en-US" dirty="0">
                <a:latin typeface="Times New Roman" panose="02020603050405020304" pitchFamily="18" charset="0"/>
                <a:cs typeface="Times New Roman" panose="02020603050405020304" pitchFamily="18" charset="0"/>
              </a:rPr>
              <a:t>recommendations to management on personnel </a:t>
            </a:r>
            <a:r>
              <a:rPr lang="en-US" dirty="0" smtClean="0">
                <a:latin typeface="Times New Roman" panose="02020603050405020304" pitchFamily="18" charset="0"/>
                <a:cs typeface="Times New Roman" panose="02020603050405020304" pitchFamily="18" charset="0"/>
              </a:rPr>
              <a:t>actions</a:t>
            </a:r>
          </a:p>
          <a:p>
            <a:pPr marL="0" indent="0" defTabSz="381000">
              <a:lnSpc>
                <a:spcPct val="100000"/>
              </a:lnSpc>
              <a:buNone/>
            </a:pPr>
            <a:r>
              <a:rPr lang="en-US" sz="2800" i="1" dirty="0" smtClean="0">
                <a:latin typeface="Times New Roman" panose="02020603050405020304" pitchFamily="18" charset="0"/>
                <a:cs typeface="Times New Roman" panose="02020603050405020304" pitchFamily="18" charset="0"/>
              </a:rPr>
              <a:t>are </a:t>
            </a:r>
            <a:r>
              <a:rPr lang="en-US" sz="2800" i="1" dirty="0">
                <a:latin typeface="Times New Roman" panose="02020603050405020304" pitchFamily="18" charset="0"/>
                <a:cs typeface="Times New Roman" panose="02020603050405020304" pitchFamily="18" charset="0"/>
              </a:rPr>
              <a:t>engaged </a:t>
            </a:r>
            <a:r>
              <a:rPr lang="en-US" sz="2800" dirty="0">
                <a:latin typeface="Times New Roman" panose="02020603050405020304" pitchFamily="18" charset="0"/>
                <a:cs typeface="Times New Roman" panose="02020603050405020304" pitchFamily="18" charset="0"/>
              </a:rPr>
              <a:t>in federal personnel work in other than a purely clerical capacity</a:t>
            </a:r>
            <a:r>
              <a:rPr lang="en-US" sz="2800" dirty="0" smtClean="0">
                <a:latin typeface="Times New Roman" panose="02020603050405020304" pitchFamily="18" charset="0"/>
                <a:cs typeface="Times New Roman" panose="02020603050405020304" pitchFamily="18" charset="0"/>
              </a:rPr>
              <a:t>.</a:t>
            </a:r>
          </a:p>
          <a:p>
            <a:pPr marL="0" indent="0" defTabSz="381000">
              <a:lnSpc>
                <a:spcPct val="100000"/>
              </a:lnSpc>
              <a:buNone/>
            </a:pPr>
            <a:r>
              <a:rPr lang="en-US" sz="1600" i="1" dirty="0" smtClean="0">
                <a:latin typeface="Times New Roman" panose="02020603050405020304" pitchFamily="18" charset="0"/>
                <a:cs typeface="Times New Roman" panose="02020603050405020304" pitchFamily="18" charset="0"/>
              </a:rPr>
              <a:t>U.S. Department of Housing and Urban Development</a:t>
            </a:r>
            <a:r>
              <a:rPr lang="en-US" sz="1600" dirty="0" smtClean="0">
                <a:latin typeface="Times New Roman" panose="02020603050405020304" pitchFamily="18" charset="0"/>
                <a:cs typeface="Times New Roman" panose="02020603050405020304" pitchFamily="18" charset="0"/>
              </a:rPr>
              <a:t>, 34 FLRA 207, 214 (1990); </a:t>
            </a:r>
            <a:r>
              <a:rPr lang="en-US" sz="1600" i="1" dirty="0" smtClean="0">
                <a:latin typeface="Times New Roman" panose="02020603050405020304" pitchFamily="18" charset="0"/>
                <a:cs typeface="Times New Roman" panose="02020603050405020304" pitchFamily="18" charset="0"/>
              </a:rPr>
              <a:t>U.S</a:t>
            </a:r>
            <a:r>
              <a:rPr lang="en-US" sz="1600" i="1" dirty="0">
                <a:latin typeface="Times New Roman" panose="02020603050405020304" pitchFamily="18" charset="0"/>
                <a:cs typeface="Times New Roman" panose="02020603050405020304" pitchFamily="18" charset="0"/>
              </a:rPr>
              <a:t>. Naval Station, Panama</a:t>
            </a:r>
            <a:r>
              <a:rPr lang="en-US" sz="1600" dirty="0">
                <a:latin typeface="Times New Roman" panose="02020603050405020304" pitchFamily="18" charset="0"/>
                <a:cs typeface="Times New Roman" panose="02020603050405020304" pitchFamily="18" charset="0"/>
              </a:rPr>
              <a:t>, 7 FLRA 489 (1981).</a:t>
            </a:r>
            <a:endParaRPr lang="en-US" sz="1600" dirty="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
        <p:nvSpPr>
          <p:cNvPr id="7" name="Text Box 4"/>
          <p:cNvSpPr txBox="1">
            <a:spLocks noChangeArrowheads="1"/>
          </p:cNvSpPr>
          <p:nvPr/>
        </p:nvSpPr>
        <p:spPr bwMode="auto">
          <a:xfrm>
            <a:off x="227013" y="1600200"/>
            <a:ext cx="8678862" cy="553998"/>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600" dirty="0">
                <a:latin typeface="Times New Roman" panose="02020603050405020304" pitchFamily="18" charset="0"/>
                <a:cs typeface="Times New Roman" panose="02020603050405020304" pitchFamily="18" charset="0"/>
              </a:rPr>
              <a:t>I</a:t>
            </a:r>
            <a:r>
              <a:rPr lang="en-US" sz="3600" dirty="0" smtClean="0">
                <a:latin typeface="Times New Roman" panose="02020603050405020304" pitchFamily="18" charset="0"/>
                <a:cs typeface="Times New Roman" panose="02020603050405020304" pitchFamily="18" charset="0"/>
              </a:rPr>
              <a:t>ndependent </a:t>
            </a:r>
            <a:r>
              <a:rPr lang="en-US" sz="3600" dirty="0">
                <a:latin typeface="Times New Roman" panose="02020603050405020304" pitchFamily="18" charset="0"/>
                <a:cs typeface="Times New Roman" panose="02020603050405020304" pitchFamily="18" charset="0"/>
              </a:rPr>
              <a:t>J</a:t>
            </a:r>
            <a:r>
              <a:rPr lang="en-US" sz="3600" dirty="0" smtClean="0">
                <a:latin typeface="Times New Roman" panose="02020603050405020304" pitchFamily="18" charset="0"/>
                <a:cs typeface="Times New Roman" panose="02020603050405020304" pitchFamily="18" charset="0"/>
              </a:rPr>
              <a:t>udgment </a:t>
            </a:r>
            <a:r>
              <a:rPr lang="en-US" sz="3600" dirty="0">
                <a:latin typeface="Times New Roman" panose="02020603050405020304" pitchFamily="18" charset="0"/>
                <a:cs typeface="Times New Roman" panose="02020603050405020304" pitchFamily="18" charset="0"/>
              </a:rPr>
              <a:t>and </a:t>
            </a:r>
            <a:r>
              <a:rPr lang="en-US" sz="3600" dirty="0" smtClean="0">
                <a:latin typeface="Times New Roman" panose="02020603050405020304" pitchFamily="18" charset="0"/>
                <a:cs typeface="Times New Roman" panose="02020603050405020304" pitchFamily="18" charset="0"/>
              </a:rPr>
              <a:t>Discretion</a:t>
            </a:r>
            <a:endParaRPr lang="en-US" sz="3600"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190680"/>
      </p:ext>
    </p:extLst>
  </p:cSld>
  <p:clrMapOvr>
    <a:masterClrMapping/>
  </p:clrMapOvr>
  <p:transition advClick="0">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28600" y="2286000"/>
            <a:ext cx="8675688" cy="3657600"/>
          </a:xfrm>
          <a:ln/>
        </p:spPr>
        <p:txBody>
          <a:bodyPr>
            <a:normAutofit fontScale="85000" lnSpcReduction="10000"/>
          </a:bodyPr>
          <a:lstStyle/>
          <a:p>
            <a:pPr marL="0" indent="0" defTabSz="381000">
              <a:lnSpc>
                <a:spcPct val="100000"/>
              </a:lnSpc>
              <a:buNone/>
            </a:pPr>
            <a:r>
              <a:rPr lang="en-US" dirty="0" smtClean="0">
                <a:latin typeface="Times New Roman" panose="02020603050405020304" pitchFamily="18" charset="0"/>
                <a:cs typeface="Times New Roman" panose="02020603050405020304" pitchFamily="18" charset="0"/>
              </a:rPr>
              <a:t>Individuals whose duties only require:</a:t>
            </a:r>
          </a:p>
          <a:p>
            <a:pPr marL="400050" lvl="1" indent="0" defTabSz="381000">
              <a:buNone/>
            </a:pPr>
            <a:r>
              <a:rPr lang="en-US" sz="24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recording and processing of completed personnel actions</a:t>
            </a:r>
          </a:p>
          <a:p>
            <a:pPr marL="400050" lvl="1" indent="0" defTabSz="381000">
              <a:buNone/>
            </a:pPr>
            <a:r>
              <a:rPr lang="en-US" sz="24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maintenance of personnel files</a:t>
            </a:r>
          </a:p>
          <a:p>
            <a:pPr marL="400050" lvl="1" indent="0" defTabSz="381000">
              <a:buNone/>
            </a:pP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or</a:t>
            </a:r>
          </a:p>
          <a:p>
            <a:pPr marL="400050" lvl="1" indent="0" defTabSz="381000">
              <a:buNone/>
            </a:pPr>
            <a:r>
              <a:rPr lang="en-US" sz="24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screening of personnel actions for technical sufficiency</a:t>
            </a:r>
          </a:p>
          <a:p>
            <a:pPr marL="0" indent="0" defTabSz="381000">
              <a:lnSpc>
                <a:spcPct val="100000"/>
              </a:lnSpc>
              <a:buNone/>
            </a:pPr>
            <a:r>
              <a:rPr lang="en-US" i="1" dirty="0" smtClean="0">
                <a:latin typeface="Times New Roman" panose="02020603050405020304" pitchFamily="18" charset="0"/>
                <a:cs typeface="Times New Roman" panose="02020603050405020304" pitchFamily="18" charset="0"/>
              </a:rPr>
              <a:t>are not subject to the exclusion </a:t>
            </a:r>
            <a:r>
              <a:rPr lang="en-US" dirty="0" smtClean="0">
                <a:latin typeface="Times New Roman" panose="02020603050405020304" pitchFamily="18" charset="0"/>
                <a:cs typeface="Times New Roman" panose="02020603050405020304" pitchFamily="18" charset="0"/>
              </a:rPr>
              <a:t>in section 7112(b)(3) because their involvement in personnel work is in a </a:t>
            </a:r>
            <a:r>
              <a:rPr lang="en-US" i="1" dirty="0" smtClean="0">
                <a:latin typeface="Times New Roman" panose="02020603050405020304" pitchFamily="18" charset="0"/>
                <a:cs typeface="Times New Roman" panose="02020603050405020304" pitchFamily="18" charset="0"/>
              </a:rPr>
              <a:t>clerical capacity</a:t>
            </a:r>
            <a:r>
              <a:rPr lang="en-US" dirty="0" smtClean="0">
                <a:latin typeface="Times New Roman" panose="02020603050405020304" pitchFamily="18" charset="0"/>
                <a:cs typeface="Times New Roman" panose="02020603050405020304" pitchFamily="18" charset="0"/>
              </a:rPr>
              <a:t>.</a:t>
            </a:r>
          </a:p>
          <a:p>
            <a:pPr marL="0" indent="0" defTabSz="381000">
              <a:lnSpc>
                <a:spcPct val="100000"/>
              </a:lnSpc>
              <a:buNone/>
            </a:pPr>
            <a:r>
              <a:rPr lang="en-US" sz="1900" i="1" dirty="0" smtClean="0">
                <a:latin typeface="Times New Roman" panose="02020603050405020304" pitchFamily="18" charset="0"/>
                <a:cs typeface="Times New Roman" panose="02020603050405020304" pitchFamily="18" charset="0"/>
              </a:rPr>
              <a:t>U.S. Department of Housing and Urban Development</a:t>
            </a:r>
            <a:r>
              <a:rPr lang="en-US" sz="1900" dirty="0" smtClean="0">
                <a:latin typeface="Times New Roman" panose="02020603050405020304" pitchFamily="18" charset="0"/>
                <a:cs typeface="Times New Roman" panose="02020603050405020304" pitchFamily="18" charset="0"/>
              </a:rPr>
              <a:t>, 34 FLRA 207, 214 (1990); </a:t>
            </a:r>
            <a:r>
              <a:rPr lang="en-US" sz="1900" i="1" dirty="0" smtClean="0">
                <a:latin typeface="Times New Roman" panose="02020603050405020304" pitchFamily="18" charset="0"/>
                <a:cs typeface="Times New Roman" panose="02020603050405020304" pitchFamily="18" charset="0"/>
              </a:rPr>
              <a:t>U.S</a:t>
            </a:r>
            <a:r>
              <a:rPr lang="en-US" sz="1900" i="1" dirty="0">
                <a:latin typeface="Times New Roman" panose="02020603050405020304" pitchFamily="18" charset="0"/>
                <a:cs typeface="Times New Roman" panose="02020603050405020304" pitchFamily="18" charset="0"/>
              </a:rPr>
              <a:t>. Naval Station, Panama</a:t>
            </a:r>
            <a:r>
              <a:rPr lang="en-US" sz="1900" dirty="0">
                <a:latin typeface="Times New Roman" panose="02020603050405020304" pitchFamily="18" charset="0"/>
                <a:cs typeface="Times New Roman" panose="02020603050405020304" pitchFamily="18" charset="0"/>
              </a:rPr>
              <a:t>, 7 FLRA 489 (1981).</a:t>
            </a:r>
            <a:endParaRPr lang="en-US" sz="1900" dirty="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
        <p:nvSpPr>
          <p:cNvPr id="7" name="Text Box 4"/>
          <p:cNvSpPr txBox="1">
            <a:spLocks noChangeArrowheads="1"/>
          </p:cNvSpPr>
          <p:nvPr/>
        </p:nvSpPr>
        <p:spPr bwMode="auto">
          <a:xfrm>
            <a:off x="227013" y="1600200"/>
            <a:ext cx="8678862" cy="553998"/>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600" dirty="0">
                <a:latin typeface="Times New Roman" panose="02020603050405020304" pitchFamily="18" charset="0"/>
                <a:cs typeface="Times New Roman" panose="02020603050405020304" pitchFamily="18" charset="0"/>
              </a:rPr>
              <a:t>I</a:t>
            </a:r>
            <a:r>
              <a:rPr lang="en-US" sz="3600" dirty="0" smtClean="0">
                <a:latin typeface="Times New Roman" panose="02020603050405020304" pitchFamily="18" charset="0"/>
                <a:cs typeface="Times New Roman" panose="02020603050405020304" pitchFamily="18" charset="0"/>
              </a:rPr>
              <a:t>ndependent </a:t>
            </a:r>
            <a:r>
              <a:rPr lang="en-US" sz="3600" dirty="0">
                <a:latin typeface="Times New Roman" panose="02020603050405020304" pitchFamily="18" charset="0"/>
                <a:cs typeface="Times New Roman" panose="02020603050405020304" pitchFamily="18" charset="0"/>
              </a:rPr>
              <a:t>J</a:t>
            </a:r>
            <a:r>
              <a:rPr lang="en-US" sz="3600" dirty="0" smtClean="0">
                <a:latin typeface="Times New Roman" panose="02020603050405020304" pitchFamily="18" charset="0"/>
                <a:cs typeface="Times New Roman" panose="02020603050405020304" pitchFamily="18" charset="0"/>
              </a:rPr>
              <a:t>udgment </a:t>
            </a:r>
            <a:r>
              <a:rPr lang="en-US" sz="3600" dirty="0">
                <a:latin typeface="Times New Roman" panose="02020603050405020304" pitchFamily="18" charset="0"/>
                <a:cs typeface="Times New Roman" panose="02020603050405020304" pitchFamily="18" charset="0"/>
              </a:rPr>
              <a:t>and </a:t>
            </a:r>
            <a:r>
              <a:rPr lang="en-US" sz="3600" dirty="0" smtClean="0">
                <a:latin typeface="Times New Roman" panose="02020603050405020304" pitchFamily="18" charset="0"/>
                <a:cs typeface="Times New Roman" panose="02020603050405020304" pitchFamily="18" charset="0"/>
              </a:rPr>
              <a:t>Discretion</a:t>
            </a:r>
            <a:endParaRPr lang="en-US" sz="3600"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5851306"/>
      </p:ext>
    </p:extLst>
  </p:cSld>
  <p:clrMapOvr>
    <a:masterClrMapping/>
  </p:clrMapOvr>
  <p:transition advClick="0">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27013" y="2916238"/>
            <a:ext cx="8675688" cy="3255962"/>
          </a:xfrm>
          <a:ln/>
        </p:spPr>
        <p:txBody>
          <a:bodyPr>
            <a:normAutofit/>
          </a:bodyPr>
          <a:lstStyle/>
          <a:p>
            <a:pPr marL="0" lvl="1" indent="0" defTabSz="381000">
              <a:lnSpc>
                <a:spcPct val="100000"/>
              </a:lnSpc>
              <a:buNone/>
            </a:pPr>
            <a:r>
              <a:rPr lang="en-US" dirty="0">
                <a:latin typeface="Times New Roman" panose="02020603050405020304" pitchFamily="18" charset="0"/>
                <a:cs typeface="Times New Roman" panose="02020603050405020304" pitchFamily="18" charset="0"/>
              </a:rPr>
              <a:t>Employees who are involved in recruiting efforts for the military or who process military personnel information </a:t>
            </a:r>
            <a:r>
              <a:rPr lang="en-US" i="1" dirty="0">
                <a:latin typeface="Times New Roman" panose="02020603050405020304" pitchFamily="18" charset="0"/>
                <a:cs typeface="Times New Roman" panose="02020603050405020304" pitchFamily="18" charset="0"/>
              </a:rPr>
              <a:t>are not</a:t>
            </a:r>
            <a:r>
              <a:rPr lang="en-US" dirty="0">
                <a:latin typeface="Times New Roman" panose="02020603050405020304" pitchFamily="18" charset="0"/>
                <a:cs typeface="Times New Roman" panose="02020603050405020304" pitchFamily="18" charset="0"/>
              </a:rPr>
              <a:t> engaged in "federal personnel work" within the meaning of section 7112(b)(3) of the Statute</a:t>
            </a:r>
            <a:r>
              <a:rPr lang="en-US" dirty="0" smtClean="0">
                <a:latin typeface="Times New Roman" panose="02020603050405020304" pitchFamily="18" charset="0"/>
                <a:cs typeface="Times New Roman" panose="02020603050405020304" pitchFamily="18" charset="0"/>
              </a:rPr>
              <a:t>.</a:t>
            </a:r>
          </a:p>
          <a:p>
            <a:pPr marL="0" lvl="1" indent="0" defTabSz="381000">
              <a:lnSpc>
                <a:spcPct val="100000"/>
              </a:lnSpc>
              <a:buNone/>
            </a:pPr>
            <a:endParaRPr lang="en-US" dirty="0" smtClean="0">
              <a:latin typeface="Times New Roman" panose="02020603050405020304" pitchFamily="18" charset="0"/>
              <a:cs typeface="Times New Roman" panose="02020603050405020304" pitchFamily="18" charset="0"/>
            </a:endParaRPr>
          </a:p>
          <a:p>
            <a:pPr marL="0" lvl="1" indent="0" defTabSz="381000">
              <a:lnSpc>
                <a:spcPct val="100000"/>
              </a:lnSpc>
              <a:buNone/>
            </a:pPr>
            <a:r>
              <a:rPr lang="en-US" sz="1600" i="1" dirty="0" smtClean="0">
                <a:latin typeface="Times New Roman" panose="02020603050405020304" pitchFamily="18" charset="0"/>
                <a:cs typeface="Times New Roman" panose="02020603050405020304" pitchFamily="18" charset="0"/>
              </a:rPr>
              <a:t>U.S</a:t>
            </a:r>
            <a:r>
              <a:rPr lang="en-US" sz="1600" i="1" dirty="0">
                <a:latin typeface="Times New Roman" panose="02020603050405020304" pitchFamily="18" charset="0"/>
                <a:cs typeface="Times New Roman" panose="02020603050405020304" pitchFamily="18" charset="0"/>
              </a:rPr>
              <a:t>. Army District Recruiting Command - Philadelphia</a:t>
            </a:r>
            <a:r>
              <a:rPr lang="en-US" sz="1600" dirty="0">
                <a:latin typeface="Times New Roman" panose="02020603050405020304" pitchFamily="18" charset="0"/>
                <a:cs typeface="Times New Roman" panose="02020603050405020304" pitchFamily="18" charset="0"/>
              </a:rPr>
              <a:t>, 12 FLRA 409 (1983); </a:t>
            </a:r>
            <a:r>
              <a:rPr lang="en-US" sz="1600" i="1" dirty="0">
                <a:latin typeface="Times New Roman" panose="02020603050405020304" pitchFamily="18" charset="0"/>
                <a:cs typeface="Times New Roman" panose="02020603050405020304" pitchFamily="18" charset="0"/>
              </a:rPr>
              <a:t>934th Tactical Airlift Group, Minneapolis-St. Paul International Airport, Minneapolis, Minnesota</a:t>
            </a:r>
            <a:r>
              <a:rPr lang="en-US" sz="1600" dirty="0">
                <a:latin typeface="Times New Roman" panose="02020603050405020304" pitchFamily="18" charset="0"/>
                <a:cs typeface="Times New Roman" panose="02020603050405020304" pitchFamily="18" charset="0"/>
              </a:rPr>
              <a:t>, 13 FLRA 549, 561, 562 (1983). </a:t>
            </a:r>
            <a:endParaRPr lang="en-US" sz="1600" dirty="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
        <p:nvSpPr>
          <p:cNvPr id="6" name="Text Box 4"/>
          <p:cNvSpPr txBox="1">
            <a:spLocks noChangeArrowheads="1"/>
          </p:cNvSpPr>
          <p:nvPr/>
        </p:nvSpPr>
        <p:spPr bwMode="auto">
          <a:xfrm>
            <a:off x="227013" y="1820614"/>
            <a:ext cx="8678862" cy="553998"/>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600" dirty="0">
                <a:latin typeface="Times New Roman" panose="02020603050405020304" pitchFamily="18" charset="0"/>
                <a:cs typeface="Times New Roman" panose="02020603050405020304" pitchFamily="18" charset="0"/>
              </a:rPr>
              <a:t>Personnel </a:t>
            </a:r>
            <a:r>
              <a:rPr lang="en-US" sz="3600" dirty="0" smtClean="0">
                <a:latin typeface="Times New Roman" panose="02020603050405020304" pitchFamily="18" charset="0"/>
                <a:cs typeface="Times New Roman" panose="02020603050405020304" pitchFamily="18" charset="0"/>
              </a:rPr>
              <a:t>Work Must Pertain </a:t>
            </a:r>
            <a:r>
              <a:rPr lang="en-US" sz="3600" dirty="0">
                <a:latin typeface="Times New Roman" panose="02020603050405020304" pitchFamily="18" charset="0"/>
                <a:cs typeface="Times New Roman" panose="02020603050405020304" pitchFamily="18" charset="0"/>
              </a:rPr>
              <a:t>to </a:t>
            </a:r>
            <a:r>
              <a:rPr lang="en-US" sz="3600" dirty="0" smtClean="0">
                <a:latin typeface="Times New Roman" panose="02020603050405020304" pitchFamily="18" charset="0"/>
                <a:cs typeface="Times New Roman" panose="02020603050405020304" pitchFamily="18" charset="0"/>
              </a:rPr>
              <a:t>Employees</a:t>
            </a:r>
            <a:endParaRPr lang="en-US" sz="3600"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559926"/>
      </p:ext>
    </p:extLst>
  </p:cSld>
  <p:clrMapOvr>
    <a:masterClrMapping/>
  </p:clrMapOvr>
  <p:transition advClick="0">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40126" y="1828800"/>
            <a:ext cx="8675688" cy="4321175"/>
          </a:xfrm>
          <a:ln/>
        </p:spPr>
        <p:txBody>
          <a:bodyPr>
            <a:noAutofit/>
          </a:bodyPr>
          <a:lstStyle/>
          <a:p>
            <a:pPr marL="457200" lvl="1" indent="0" defTabSz="381000">
              <a:lnSpc>
                <a:spcPct val="100000"/>
              </a:lnSpc>
              <a:buNone/>
            </a:pPr>
            <a:r>
              <a:rPr lang="en-US" dirty="0" smtClean="0">
                <a:latin typeface="Times New Roman" panose="02020603050405020304" pitchFamily="18" charset="0"/>
                <a:cs typeface="Times New Roman" panose="02020603050405020304" pitchFamily="18" charset="0"/>
              </a:rPr>
              <a:t>Examples </a:t>
            </a:r>
            <a:r>
              <a:rPr lang="en-US" dirty="0">
                <a:latin typeface="Times New Roman" panose="02020603050405020304" pitchFamily="18" charset="0"/>
                <a:cs typeface="Times New Roman" panose="02020603050405020304" pitchFamily="18" charset="0"/>
              </a:rPr>
              <a:t>of types of work which qualify–</a:t>
            </a:r>
          </a:p>
          <a:p>
            <a:pPr lvl="2" defTabSz="381000">
              <a:lnSpc>
                <a:spcPct val="100000"/>
              </a:lnSpc>
            </a:pPr>
            <a:r>
              <a:rPr lang="en-US" sz="2800" dirty="0">
                <a:latin typeface="Times New Roman" panose="02020603050405020304" pitchFamily="18" charset="0"/>
                <a:cs typeface="Times New Roman" panose="02020603050405020304" pitchFamily="18" charset="0"/>
              </a:rPr>
              <a:t>Retirement determinations</a:t>
            </a:r>
          </a:p>
          <a:p>
            <a:pPr lvl="2" defTabSz="381000">
              <a:lnSpc>
                <a:spcPct val="100000"/>
              </a:lnSpc>
            </a:pPr>
            <a:r>
              <a:rPr lang="en-US" sz="2800" dirty="0">
                <a:latin typeface="Times New Roman" panose="02020603050405020304" pitchFamily="18" charset="0"/>
                <a:cs typeface="Times New Roman" panose="02020603050405020304" pitchFamily="18" charset="0"/>
              </a:rPr>
              <a:t>Preparing grievance responses</a:t>
            </a:r>
          </a:p>
          <a:p>
            <a:pPr lvl="2" defTabSz="381000">
              <a:lnSpc>
                <a:spcPct val="100000"/>
              </a:lnSpc>
            </a:pPr>
            <a:r>
              <a:rPr lang="en-US" sz="2800" dirty="0">
                <a:latin typeface="Times New Roman" panose="02020603050405020304" pitchFamily="18" charset="0"/>
                <a:cs typeface="Times New Roman" panose="02020603050405020304" pitchFamily="18" charset="0"/>
              </a:rPr>
              <a:t>Making determinations as to overtime compensation</a:t>
            </a:r>
          </a:p>
          <a:p>
            <a:pPr lvl="2" defTabSz="381000">
              <a:lnSpc>
                <a:spcPct val="100000"/>
              </a:lnSpc>
            </a:pPr>
            <a:r>
              <a:rPr lang="en-US" sz="2800" dirty="0">
                <a:latin typeface="Times New Roman" panose="02020603050405020304" pitchFamily="18" charset="0"/>
                <a:cs typeface="Times New Roman" panose="02020603050405020304" pitchFamily="18" charset="0"/>
              </a:rPr>
              <a:t>Making recommendations regarding waivers of reimbursement to the government </a:t>
            </a:r>
          </a:p>
          <a:p>
            <a:pPr lvl="2" defTabSz="381000">
              <a:lnSpc>
                <a:spcPct val="100000"/>
              </a:lnSpc>
            </a:pPr>
            <a:r>
              <a:rPr lang="en-US" sz="2800" dirty="0">
                <a:latin typeface="Times New Roman" panose="02020603050405020304" pitchFamily="18" charset="0"/>
                <a:cs typeface="Times New Roman" panose="02020603050405020304" pitchFamily="18" charset="0"/>
              </a:rPr>
              <a:t>Making decisions regarding qualifications for </a:t>
            </a:r>
            <a:r>
              <a:rPr lang="en-US" sz="2800" dirty="0" smtClean="0">
                <a:latin typeface="Times New Roman" panose="02020603050405020304" pitchFamily="18" charset="0"/>
                <a:cs typeface="Times New Roman" panose="02020603050405020304" pitchFamily="18" charset="0"/>
              </a:rPr>
              <a:t>positions</a:t>
            </a: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Tree>
    <p:extLst>
      <p:ext uri="{BB962C8B-B14F-4D97-AF65-F5344CB8AC3E}">
        <p14:creationId xmlns:p14="http://schemas.microsoft.com/office/powerpoint/2010/main" val="3867177749"/>
      </p:ext>
    </p:extLst>
  </p:cSld>
  <p:clrMapOvr>
    <a:masterClrMapping/>
  </p:clrMapOvr>
  <p:transition advClick="0">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40126" y="1828800"/>
            <a:ext cx="8675688" cy="4419600"/>
          </a:xfrm>
          <a:ln/>
        </p:spPr>
        <p:txBody>
          <a:bodyPr>
            <a:noAutofit/>
          </a:bodyPr>
          <a:lstStyle/>
          <a:p>
            <a:pPr marL="0" indent="0">
              <a:buNone/>
            </a:pPr>
            <a:r>
              <a:rPr lang="en-US" sz="1400" i="1" dirty="0" smtClean="0">
                <a:latin typeface="Times New Roman" panose="02020603050405020304" pitchFamily="18" charset="0"/>
                <a:cs typeface="Times New Roman" panose="02020603050405020304" pitchFamily="18" charset="0"/>
              </a:rPr>
              <a:t>U.S</a:t>
            </a:r>
            <a:r>
              <a:rPr lang="en-US" sz="1400" i="1" dirty="0">
                <a:latin typeface="Times New Roman" panose="02020603050405020304" pitchFamily="18" charset="0"/>
                <a:cs typeface="Times New Roman" panose="02020603050405020304" pitchFamily="18" charset="0"/>
              </a:rPr>
              <a:t>. Army Communications Sys. Agency, Fort Monmouth, N.J.</a:t>
            </a:r>
            <a:r>
              <a:rPr lang="en-US" sz="1400" dirty="0">
                <a:latin typeface="Times New Roman" panose="02020603050405020304" pitchFamily="18" charset="0"/>
                <a:cs typeface="Times New Roman" panose="02020603050405020304" pitchFamily="18" charset="0"/>
              </a:rPr>
              <a:t>, 4 FLRA 627 (1980)</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Dep’t of Energy, Oak Ridge Operations, Oak Ridge, Tenn.</a:t>
            </a:r>
            <a:r>
              <a:rPr lang="en-US" sz="1400" dirty="0">
                <a:latin typeface="Times New Roman" panose="02020603050405020304" pitchFamily="18" charset="0"/>
                <a:cs typeface="Times New Roman" panose="02020603050405020304" pitchFamily="18" charset="0"/>
              </a:rPr>
              <a:t>, 4 FLRA 644 (1980)</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Office of Pers. Mgmt.</a:t>
            </a:r>
            <a:r>
              <a:rPr lang="en-US" sz="1400" dirty="0">
                <a:latin typeface="Times New Roman" panose="02020603050405020304" pitchFamily="18" charset="0"/>
                <a:cs typeface="Times New Roman" panose="02020603050405020304" pitchFamily="18" charset="0"/>
              </a:rPr>
              <a:t>, 5 FLRA 238 (1981) </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Headquarters, Fort Sam Houston, Fort Sam Houston, Tex.</a:t>
            </a:r>
            <a:r>
              <a:rPr lang="en-US" sz="1400" dirty="0">
                <a:latin typeface="Times New Roman" panose="02020603050405020304" pitchFamily="18" charset="0"/>
                <a:cs typeface="Times New Roman" panose="02020603050405020304" pitchFamily="18" charset="0"/>
              </a:rPr>
              <a:t>, 5 FLRA 339 (1981)</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U.S. Dep’t of the Navy, U.S. Naval Station, Panama</a:t>
            </a:r>
            <a:r>
              <a:rPr lang="en-US" sz="1400" dirty="0">
                <a:latin typeface="Times New Roman" panose="02020603050405020304" pitchFamily="18" charset="0"/>
                <a:cs typeface="Times New Roman" panose="02020603050405020304" pitchFamily="18" charset="0"/>
              </a:rPr>
              <a:t>, 7 FLRA 489 (1981)</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Pa. Army National Guard</a:t>
            </a:r>
            <a:r>
              <a:rPr lang="en-US" sz="1400" dirty="0">
                <a:latin typeface="Times New Roman" panose="02020603050405020304" pitchFamily="18" charset="0"/>
                <a:cs typeface="Times New Roman" panose="02020603050405020304" pitchFamily="18" charset="0"/>
              </a:rPr>
              <a:t>, 8 FLRA 691 (1982)</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Nat’l Treasury Employees Union</a:t>
            </a:r>
            <a:r>
              <a:rPr lang="en-US" sz="1400" dirty="0">
                <a:latin typeface="Times New Roman" panose="02020603050405020304" pitchFamily="18" charset="0"/>
                <a:cs typeface="Times New Roman" panose="02020603050405020304" pitchFamily="18" charset="0"/>
              </a:rPr>
              <a:t>, 9 FLRA 175 (1982)</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Dep’t of Health &amp; Human Services, Region X, Seattle, Wash.</a:t>
            </a:r>
            <a:r>
              <a:rPr lang="en-US" sz="1400" dirty="0">
                <a:latin typeface="Times New Roman" panose="02020603050405020304" pitchFamily="18" charset="0"/>
                <a:cs typeface="Times New Roman" panose="02020603050405020304" pitchFamily="18" charset="0"/>
              </a:rPr>
              <a:t>, 9 FLRA 518 (1982)</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Equal Employment Opportunity Comm’n</a:t>
            </a:r>
            <a:r>
              <a:rPr lang="en-US" sz="1400" dirty="0">
                <a:latin typeface="Times New Roman" panose="02020603050405020304" pitchFamily="18" charset="0"/>
                <a:cs typeface="Times New Roman" panose="02020603050405020304" pitchFamily="18" charset="0"/>
              </a:rPr>
              <a:t>, 9 FLRA 973 (1982</a:t>
            </a:r>
            <a:r>
              <a:rPr lang="en-US" sz="1400" dirty="0" smtClean="0">
                <a:latin typeface="Times New Roman" panose="02020603050405020304" pitchFamily="18" charset="0"/>
                <a:cs typeface="Times New Roman" panose="02020603050405020304" pitchFamily="18" charset="0"/>
              </a:rPr>
              <a:t>)</a:t>
            </a:r>
            <a:endParaRPr lang="en-US" sz="1400" dirty="0" smtClean="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Tree>
    <p:extLst>
      <p:ext uri="{BB962C8B-B14F-4D97-AF65-F5344CB8AC3E}">
        <p14:creationId xmlns:p14="http://schemas.microsoft.com/office/powerpoint/2010/main" val="1666701754"/>
      </p:ext>
    </p:extLst>
  </p:cSld>
  <p:clrMapOvr>
    <a:masterClrMapping/>
  </p:clrMapOvr>
  <p:transition advClick="0">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40126" y="1828800"/>
            <a:ext cx="8675688" cy="4321175"/>
          </a:xfrm>
          <a:ln/>
        </p:spPr>
        <p:txBody>
          <a:bodyPr>
            <a:noAutofit/>
          </a:bodyPr>
          <a:lstStyle/>
          <a:p>
            <a:pPr marL="0" indent="0">
              <a:buNone/>
            </a:pPr>
            <a:r>
              <a:rPr lang="en-US" sz="1400" i="1" dirty="0" smtClean="0">
                <a:latin typeface="Times New Roman" panose="02020603050405020304" pitchFamily="18" charset="0"/>
                <a:cs typeface="Times New Roman" panose="02020603050405020304" pitchFamily="18" charset="0"/>
              </a:rPr>
              <a:t>Veterans </a:t>
            </a:r>
            <a:r>
              <a:rPr lang="en-US" sz="1400" i="1" dirty="0">
                <a:latin typeface="Times New Roman" panose="02020603050405020304" pitchFamily="18" charset="0"/>
                <a:cs typeface="Times New Roman" panose="02020603050405020304" pitchFamily="18" charset="0"/>
              </a:rPr>
              <a:t>Admin., Wash., D.C.</a:t>
            </a:r>
            <a:r>
              <a:rPr lang="en-US" sz="1400" dirty="0">
                <a:latin typeface="Times New Roman" panose="02020603050405020304" pitchFamily="18" charset="0"/>
                <a:cs typeface="Times New Roman" panose="02020603050405020304" pitchFamily="18" charset="0"/>
              </a:rPr>
              <a:t>, 11 FLRA 176 (1983)</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U.S. Envtl. Prot. Agency, Region III</a:t>
            </a:r>
            <a:r>
              <a:rPr lang="en-US" sz="1400" dirty="0">
                <a:latin typeface="Times New Roman" panose="02020603050405020304" pitchFamily="18" charset="0"/>
                <a:cs typeface="Times New Roman" panose="02020603050405020304" pitchFamily="18" charset="0"/>
              </a:rPr>
              <a:t>, 11 FLRA 354 (1983)</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U.S. Army Dist. Recruiting Command-Phila.</a:t>
            </a:r>
            <a:r>
              <a:rPr lang="en-US" sz="1400" dirty="0">
                <a:latin typeface="Times New Roman" panose="02020603050405020304" pitchFamily="18" charset="0"/>
                <a:cs typeface="Times New Roman" panose="02020603050405020304" pitchFamily="18" charset="0"/>
              </a:rPr>
              <a:t>, 12 FLRA 409 (1983) </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U.S. Army Med. Dep’t, Pers. Support Agency, Ne. Region (Reserve)</a:t>
            </a:r>
            <a:r>
              <a:rPr lang="en-US" sz="1400" dirty="0">
                <a:latin typeface="Times New Roman" panose="02020603050405020304" pitchFamily="18" charset="0"/>
                <a:cs typeface="Times New Roman" panose="02020603050405020304" pitchFamily="18" charset="0"/>
              </a:rPr>
              <a:t>, 13 FLRA 334 (1983)</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Def. Mapping Agency, Hydrographic/ Topographic Ctr., Providence Field Office</a:t>
            </a:r>
            <a:r>
              <a:rPr lang="en-US" sz="1400" dirty="0">
                <a:latin typeface="Times New Roman" panose="02020603050405020304" pitchFamily="18" charset="0"/>
                <a:cs typeface="Times New Roman" panose="02020603050405020304" pitchFamily="18" charset="0"/>
              </a:rPr>
              <a:t>, 13 FLRA 407 (1983)</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934th Tactical Airlift Group (AFRES), Minneapolis-St. Paul Int’l Airport, Minneapolis, Minn.</a:t>
            </a:r>
            <a:r>
              <a:rPr lang="en-US" sz="1400" dirty="0">
                <a:latin typeface="Times New Roman" panose="02020603050405020304" pitchFamily="18" charset="0"/>
                <a:cs typeface="Times New Roman" panose="02020603050405020304" pitchFamily="18" charset="0"/>
              </a:rPr>
              <a:t>, 13 FLRA 549 (1983)</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Envtl. Prot. Agency, Region VII, Kan. City, Mo.</a:t>
            </a:r>
            <a:r>
              <a:rPr lang="en-US" sz="1400" dirty="0">
                <a:latin typeface="Times New Roman" panose="02020603050405020304" pitchFamily="18" charset="0"/>
                <a:cs typeface="Times New Roman" panose="02020603050405020304" pitchFamily="18" charset="0"/>
              </a:rPr>
              <a:t>, 14 FLRA 25 (1984) </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Tick Eradication Program, Veterinary Services, Animal &amp; Plant Health Inspection Serv., U.S. Dep’t of Agric.</a:t>
            </a:r>
            <a:r>
              <a:rPr lang="en-US" sz="1400" dirty="0">
                <a:latin typeface="Times New Roman" panose="02020603050405020304" pitchFamily="18" charset="0"/>
                <a:cs typeface="Times New Roman" panose="02020603050405020304" pitchFamily="18" charset="0"/>
              </a:rPr>
              <a:t>, 15 FLRA 250 (1984</a:t>
            </a:r>
            <a:r>
              <a:rPr lang="en-US" sz="1400" dirty="0" smtClean="0">
                <a:latin typeface="Times New Roman" panose="02020603050405020304" pitchFamily="18" charset="0"/>
                <a:cs typeface="Times New Roman" panose="02020603050405020304" pitchFamily="18" charset="0"/>
              </a:rPr>
              <a:t>)</a:t>
            </a:r>
            <a:endParaRPr lang="en-US" sz="1400" dirty="0" smtClean="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Tree>
    <p:extLst>
      <p:ext uri="{BB962C8B-B14F-4D97-AF65-F5344CB8AC3E}">
        <p14:creationId xmlns:p14="http://schemas.microsoft.com/office/powerpoint/2010/main" val="274086207"/>
      </p:ext>
    </p:extLst>
  </p:cSld>
  <p:clrMapOvr>
    <a:masterClrMapping/>
  </p:clrMapOvr>
  <p:transition advClick="0">
    <p:cover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40126" y="1828800"/>
            <a:ext cx="8675688" cy="4321175"/>
          </a:xfrm>
          <a:ln/>
        </p:spPr>
        <p:txBody>
          <a:bodyPr>
            <a:noAutofit/>
          </a:bodyPr>
          <a:lstStyle/>
          <a:p>
            <a:pPr marL="0" indent="0">
              <a:buNone/>
            </a:pPr>
            <a:r>
              <a:rPr lang="en-US" sz="1400" i="1" dirty="0" smtClean="0">
                <a:latin typeface="Times New Roman" panose="02020603050405020304" pitchFamily="18" charset="0"/>
                <a:cs typeface="Times New Roman" panose="02020603050405020304" pitchFamily="18" charset="0"/>
              </a:rPr>
              <a:t>Soc. Sec. Admin.</a:t>
            </a:r>
            <a:r>
              <a:rPr lang="en-US" sz="1400" dirty="0" smtClean="0">
                <a:latin typeface="Times New Roman" panose="02020603050405020304" pitchFamily="18" charset="0"/>
                <a:cs typeface="Times New Roman" panose="02020603050405020304" pitchFamily="18" charset="0"/>
              </a:rPr>
              <a:t>, 17 FLRA 239 (1985) </a:t>
            </a:r>
          </a:p>
          <a:p>
            <a:pPr marL="0" indent="0">
              <a:buNone/>
            </a:pPr>
            <a:r>
              <a:rPr lang="en-US" sz="1400" dirty="0" smtClean="0">
                <a:latin typeface="Times New Roman" panose="02020603050405020304" pitchFamily="18" charset="0"/>
                <a:cs typeface="Times New Roman" panose="02020603050405020304" pitchFamily="18" charset="0"/>
              </a:rPr>
              <a:t> </a:t>
            </a:r>
          </a:p>
          <a:p>
            <a:pPr marL="0" indent="0">
              <a:buNone/>
            </a:pPr>
            <a:r>
              <a:rPr lang="en-US" sz="1400" i="1" dirty="0" smtClean="0">
                <a:latin typeface="Times New Roman" panose="02020603050405020304" pitchFamily="18" charset="0"/>
                <a:cs typeface="Times New Roman" panose="02020603050405020304" pitchFamily="18" charset="0"/>
              </a:rPr>
              <a:t>832nd Combat Support Group, Luke Air Force Base, Ariz.</a:t>
            </a:r>
            <a:r>
              <a:rPr lang="en-US" sz="1400" dirty="0" smtClean="0">
                <a:latin typeface="Times New Roman" panose="02020603050405020304" pitchFamily="18" charset="0"/>
                <a:cs typeface="Times New Roman" panose="02020603050405020304" pitchFamily="18" charset="0"/>
              </a:rPr>
              <a:t>, 23 FLRA 768 (1986)</a:t>
            </a:r>
          </a:p>
          <a:p>
            <a:pPr marL="0" indent="0">
              <a:buNone/>
            </a:pPr>
            <a:endParaRPr lang="en-US" sz="1400" i="1" dirty="0" smtClean="0">
              <a:latin typeface="Times New Roman" panose="02020603050405020304" pitchFamily="18" charset="0"/>
              <a:cs typeface="Times New Roman" panose="02020603050405020304" pitchFamily="18" charset="0"/>
            </a:endParaRPr>
          </a:p>
          <a:p>
            <a:pPr marL="0" indent="0">
              <a:buNone/>
            </a:pPr>
            <a:r>
              <a:rPr lang="en-US" sz="1400" i="1" dirty="0" smtClean="0">
                <a:latin typeface="Times New Roman" panose="02020603050405020304" pitchFamily="18" charset="0"/>
                <a:cs typeface="Times New Roman" panose="02020603050405020304" pitchFamily="18" charset="0"/>
              </a:rPr>
              <a:t>Veterans </a:t>
            </a:r>
            <a:r>
              <a:rPr lang="en-US" sz="1400" i="1" dirty="0">
                <a:latin typeface="Times New Roman" panose="02020603050405020304" pitchFamily="18" charset="0"/>
                <a:cs typeface="Times New Roman" panose="02020603050405020304" pitchFamily="18" charset="0"/>
              </a:rPr>
              <a:t>Admin. Med. Ctr., Prescott, Ariz.</a:t>
            </a:r>
            <a:r>
              <a:rPr lang="en-US" sz="1400" dirty="0">
                <a:latin typeface="Times New Roman" panose="02020603050405020304" pitchFamily="18" charset="0"/>
                <a:cs typeface="Times New Roman" panose="02020603050405020304" pitchFamily="18" charset="0"/>
              </a:rPr>
              <a:t>, 29 FLRA 1313 (1987)</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U.S. Dep’t of Hous. &amp; Urban Dev.</a:t>
            </a:r>
            <a:r>
              <a:rPr lang="en-US" sz="1400" dirty="0">
                <a:latin typeface="Times New Roman" panose="02020603050405020304" pitchFamily="18" charset="0"/>
                <a:cs typeface="Times New Roman" panose="02020603050405020304" pitchFamily="18" charset="0"/>
              </a:rPr>
              <a:t>, 34 FLRA 207 (1990)</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Dep’t of Transp., U.S. Coast Guard, 8th Coast Guard Dist., New Orleans, La.</a:t>
            </a:r>
            <a:r>
              <a:rPr lang="en-US" sz="1400" dirty="0">
                <a:latin typeface="Times New Roman" panose="02020603050405020304" pitchFamily="18" charset="0"/>
                <a:cs typeface="Times New Roman" panose="02020603050405020304" pitchFamily="18" charset="0"/>
              </a:rPr>
              <a:t>, 35 FLRA 84 (1990) </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U.S. Dep’t of Hous. &amp; Urban Dev., Wash., D.C</a:t>
            </a:r>
            <a:r>
              <a:rPr lang="en-US" sz="1400" dirty="0">
                <a:latin typeface="Times New Roman" panose="02020603050405020304" pitchFamily="18" charset="0"/>
                <a:cs typeface="Times New Roman" panose="02020603050405020304" pitchFamily="18" charset="0"/>
              </a:rPr>
              <a:t>., 35 FLRA 1249 (1990)</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Dep’t of the Treasury, Internal Revenue Serv., Wash., D.C. &amp; Internal Revenue Serv., Cincinnati Dist., Cincinnati, Ohio</a:t>
            </a:r>
            <a:r>
              <a:rPr lang="en-US" sz="1400" dirty="0">
                <a:latin typeface="Times New Roman" panose="02020603050405020304" pitchFamily="18" charset="0"/>
                <a:cs typeface="Times New Roman" panose="02020603050405020304" pitchFamily="18" charset="0"/>
              </a:rPr>
              <a:t>, 36 FLRA </a:t>
            </a:r>
            <a:r>
              <a:rPr lang="en-US" sz="1400" dirty="0" smtClean="0">
                <a:latin typeface="Times New Roman" panose="02020603050405020304" pitchFamily="18" charset="0"/>
                <a:cs typeface="Times New Roman" panose="02020603050405020304" pitchFamily="18" charset="0"/>
              </a:rPr>
              <a:t>138 (1990</a:t>
            </a:r>
            <a:r>
              <a:rPr lang="en-US" sz="1400" dirty="0">
                <a:latin typeface="Times New Roman" panose="02020603050405020304" pitchFamily="18" charset="0"/>
                <a:cs typeface="Times New Roman" panose="02020603050405020304" pitchFamily="18" charset="0"/>
              </a:rPr>
              <a:t>)</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U.S. Dep’t of the Army, Headquarters, 101st Airborne Div., Fort Campbell, Ky.</a:t>
            </a:r>
            <a:r>
              <a:rPr lang="en-US" sz="1400" dirty="0">
                <a:latin typeface="Times New Roman" panose="02020603050405020304" pitchFamily="18" charset="0"/>
                <a:cs typeface="Times New Roman" panose="02020603050405020304" pitchFamily="18" charset="0"/>
              </a:rPr>
              <a:t>, 36 FLRA 598 (1990</a:t>
            </a:r>
            <a:r>
              <a:rPr lang="en-US" sz="1400" dirty="0" smtClean="0">
                <a:latin typeface="Times New Roman" panose="02020603050405020304" pitchFamily="18" charset="0"/>
                <a:cs typeface="Times New Roman" panose="02020603050405020304" pitchFamily="18" charset="0"/>
              </a:rPr>
              <a:t>)</a:t>
            </a:r>
            <a:endParaRPr lang="en-US" sz="1400" dirty="0" smtClean="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Tree>
    <p:extLst>
      <p:ext uri="{BB962C8B-B14F-4D97-AF65-F5344CB8AC3E}">
        <p14:creationId xmlns:p14="http://schemas.microsoft.com/office/powerpoint/2010/main" val="721025080"/>
      </p:ext>
    </p:extLst>
  </p:cSld>
  <p:clrMapOvr>
    <a:masterClrMapping/>
  </p:clrMapOvr>
  <p:transition advClick="0">
    <p:cover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40126" y="1828800"/>
            <a:ext cx="8675688" cy="4321175"/>
          </a:xfrm>
          <a:ln/>
        </p:spPr>
        <p:txBody>
          <a:bodyPr>
            <a:noAutofit/>
          </a:bodyPr>
          <a:lstStyle/>
          <a:p>
            <a:pPr marL="0" indent="0">
              <a:buNone/>
            </a:pPr>
            <a:r>
              <a:rPr lang="en-US" sz="1400" i="1" dirty="0" smtClean="0">
                <a:latin typeface="Times New Roman" panose="02020603050405020304" pitchFamily="18" charset="0"/>
                <a:cs typeface="Times New Roman" panose="02020603050405020304" pitchFamily="18" charset="0"/>
              </a:rPr>
              <a:t>U.S. Dep't of Labor, Office of the Solicitor, Arlington Field Office</a:t>
            </a:r>
            <a:r>
              <a:rPr lang="en-US" sz="1400" dirty="0" smtClean="0">
                <a:latin typeface="Times New Roman" panose="02020603050405020304" pitchFamily="18" charset="0"/>
                <a:cs typeface="Times New Roman" panose="02020603050405020304" pitchFamily="18" charset="0"/>
              </a:rPr>
              <a:t>, 37 FLRA 1371 (1990)</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i="1" dirty="0" smtClean="0">
                <a:latin typeface="Times New Roman" panose="02020603050405020304" pitchFamily="18" charset="0"/>
                <a:cs typeface="Times New Roman" panose="02020603050405020304" pitchFamily="18" charset="0"/>
              </a:rPr>
              <a:t>U.S. Dep’t of Health &amp; Human Services, Office of the Gen. Counsel, Balt., Md.</a:t>
            </a:r>
            <a:r>
              <a:rPr lang="en-US" sz="1400" dirty="0" smtClean="0">
                <a:latin typeface="Times New Roman" panose="02020603050405020304" pitchFamily="18" charset="0"/>
                <a:cs typeface="Times New Roman" panose="02020603050405020304" pitchFamily="18" charset="0"/>
              </a:rPr>
              <a:t>, 45 FLRA 894 (1992)</a:t>
            </a:r>
          </a:p>
          <a:p>
            <a:pPr marL="0" indent="0">
              <a:buNone/>
            </a:pPr>
            <a:r>
              <a:rPr lang="en-US" sz="1400" dirty="0" smtClean="0">
                <a:latin typeface="Times New Roman" panose="02020603050405020304" pitchFamily="18" charset="0"/>
                <a:cs typeface="Times New Roman" panose="02020603050405020304" pitchFamily="18" charset="0"/>
              </a:rPr>
              <a:t> </a:t>
            </a:r>
          </a:p>
          <a:p>
            <a:pPr marL="0" indent="0">
              <a:buNone/>
            </a:pPr>
            <a:r>
              <a:rPr lang="en-US" sz="1400" i="1" dirty="0" smtClean="0">
                <a:latin typeface="Times New Roman" panose="02020603050405020304" pitchFamily="18" charset="0"/>
                <a:cs typeface="Times New Roman" panose="02020603050405020304" pitchFamily="18" charset="0"/>
              </a:rPr>
              <a:t>Fed. Deposit Ins. Corp., S.F., Cal.</a:t>
            </a:r>
            <a:r>
              <a:rPr lang="en-US" sz="1400" dirty="0" smtClean="0">
                <a:latin typeface="Times New Roman" panose="02020603050405020304" pitchFamily="18" charset="0"/>
                <a:cs typeface="Times New Roman" panose="02020603050405020304" pitchFamily="18" charset="0"/>
              </a:rPr>
              <a:t>, 49 FLRA 1598 (1994)</a:t>
            </a:r>
          </a:p>
          <a:p>
            <a:pPr marL="0" indent="0">
              <a:buNone/>
            </a:pPr>
            <a:endParaRPr lang="en-US" sz="1400" i="1" dirty="0" smtClean="0">
              <a:latin typeface="Times New Roman" panose="02020603050405020304" pitchFamily="18" charset="0"/>
              <a:cs typeface="Times New Roman" panose="02020603050405020304" pitchFamily="18" charset="0"/>
            </a:endParaRPr>
          </a:p>
          <a:p>
            <a:pPr marL="0" indent="0">
              <a:buNone/>
            </a:pPr>
            <a:r>
              <a:rPr lang="en-US" sz="1400" i="1" dirty="0" smtClean="0">
                <a:latin typeface="Times New Roman" panose="02020603050405020304" pitchFamily="18" charset="0"/>
                <a:cs typeface="Times New Roman" panose="02020603050405020304" pitchFamily="18" charset="0"/>
              </a:rPr>
              <a:t>United </a:t>
            </a:r>
            <a:r>
              <a:rPr lang="en-US" sz="1400" i="1" dirty="0">
                <a:latin typeface="Times New Roman" panose="02020603050405020304" pitchFamily="18" charset="0"/>
                <a:cs typeface="Times New Roman" panose="02020603050405020304" pitchFamily="18" charset="0"/>
              </a:rPr>
              <a:t>States Dep't of Justice, Fed. Bureau of Prisons, United States Penitentiary, Marion, Ill.</a:t>
            </a:r>
            <a:r>
              <a:rPr lang="en-US" sz="1400" dirty="0">
                <a:latin typeface="Times New Roman" panose="02020603050405020304" pitchFamily="18" charset="0"/>
                <a:cs typeface="Times New Roman" panose="02020603050405020304" pitchFamily="18" charset="0"/>
              </a:rPr>
              <a:t>, 55 FLRA 1243 (2000)</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Soc. Sec. Admin.</a:t>
            </a:r>
            <a:r>
              <a:rPr lang="en-US" sz="1400" dirty="0">
                <a:latin typeface="Times New Roman" panose="02020603050405020304" pitchFamily="18" charset="0"/>
                <a:cs typeface="Times New Roman" panose="02020603050405020304" pitchFamily="18" charset="0"/>
              </a:rPr>
              <a:t>, 56 FLRA 1015 (2000)</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AFGE, Local 3529</a:t>
            </a:r>
            <a:r>
              <a:rPr lang="en-US" sz="1400" dirty="0">
                <a:latin typeface="Times New Roman" panose="02020603050405020304" pitchFamily="18" charset="0"/>
                <a:cs typeface="Times New Roman" panose="02020603050405020304" pitchFamily="18" charset="0"/>
              </a:rPr>
              <a:t>, 57 FLRA 633 (2001)</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North Central Civilian Personnel Operation Ctr.</a:t>
            </a:r>
            <a:r>
              <a:rPr lang="en-US" sz="1400" dirty="0">
                <a:latin typeface="Times New Roman" panose="02020603050405020304" pitchFamily="18" charset="0"/>
                <a:cs typeface="Times New Roman" panose="02020603050405020304" pitchFamily="18" charset="0"/>
              </a:rPr>
              <a:t>, 59 FLRA 296 (2003</a:t>
            </a:r>
            <a:r>
              <a:rPr lang="en-US" sz="1400" dirty="0" smtClean="0">
                <a:latin typeface="Times New Roman" panose="02020603050405020304" pitchFamily="18" charset="0"/>
                <a:cs typeface="Times New Roman" panose="02020603050405020304" pitchFamily="18" charset="0"/>
              </a:rPr>
              <a:t>)</a:t>
            </a:r>
            <a:endParaRPr lang="en-US" sz="1200" dirty="0" smtClean="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Tree>
    <p:extLst>
      <p:ext uri="{BB962C8B-B14F-4D97-AF65-F5344CB8AC3E}">
        <p14:creationId xmlns:p14="http://schemas.microsoft.com/office/powerpoint/2010/main" val="4287078343"/>
      </p:ext>
    </p:extLst>
  </p:cSld>
  <p:clrMapOvr>
    <a:masterClrMapping/>
  </p:clrMapOvr>
  <p:transition advClick="0">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541338"/>
            <a:ext cx="8675688" cy="779462"/>
          </a:xfrm>
          <a:ln/>
        </p:spPr>
        <p:txBody>
          <a:bodyPr/>
          <a:lstStyle/>
          <a:p>
            <a:pPr indent="0" defTabSz="381000">
              <a:lnSpc>
                <a:spcPct val="100000"/>
              </a:lnSpc>
              <a:buClr>
                <a:srgbClr val="24598F"/>
              </a:buClr>
            </a:pPr>
            <a:r>
              <a:rPr lang="en-US" dirty="0">
                <a:latin typeface="Times New Roman" panose="02020603050405020304" pitchFamily="18" charset="0"/>
                <a:cs typeface="Times New Roman" panose="02020603050405020304" pitchFamily="18" charset="0"/>
              </a:rPr>
              <a:t>APPROPRIATE UNITS</a:t>
            </a:r>
          </a:p>
        </p:txBody>
      </p:sp>
      <p:sp>
        <p:nvSpPr>
          <p:cNvPr id="12293" name="Rectangle 5"/>
          <p:cNvSpPr>
            <a:spLocks noGrp="1" noChangeArrowheads="1"/>
          </p:cNvSpPr>
          <p:nvPr>
            <p:ph idx="1"/>
          </p:nvPr>
        </p:nvSpPr>
        <p:spPr>
          <a:xfrm>
            <a:off x="236813" y="2133600"/>
            <a:ext cx="8675688" cy="4068762"/>
          </a:xfrm>
          <a:ln/>
        </p:spPr>
        <p:txBody>
          <a:bodyPr>
            <a:normAutofit lnSpcReduction="10000"/>
          </a:bodyPr>
          <a:lstStyle/>
          <a:p>
            <a:pPr marL="114300" indent="0" defTabSz="381000">
              <a:lnSpc>
                <a:spcPct val="100000"/>
              </a:lnSpc>
              <a:buNone/>
            </a:pPr>
            <a:r>
              <a:rPr lang="en-US" dirty="0">
                <a:latin typeface="Times New Roman" panose="02020603050405020304" pitchFamily="18" charset="0"/>
                <a:cs typeface="Times New Roman" panose="02020603050405020304" pitchFamily="18" charset="0"/>
              </a:rPr>
              <a:t>Section 7112(a) recognizes that units can be established on an agency, plant, installation or functional basis</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All such units must meet the three criteria</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Unit is not appropriate solely on the basis of how employees in the unit have organized</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No limit as to the number of employees in a unit</a:t>
            </a:r>
          </a:p>
          <a:p>
            <a:pPr lvl="2"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Units of one employee cannot be </a:t>
            </a:r>
            <a:r>
              <a:rPr lang="en-US" dirty="0" smtClean="0">
                <a:latin typeface="Times New Roman" panose="02020603050405020304" pitchFamily="18" charset="0"/>
                <a:cs typeface="Times New Roman" panose="02020603050405020304" pitchFamily="18" charset="0"/>
              </a:rPr>
              <a:t>established</a:t>
            </a:r>
          </a:p>
          <a:p>
            <a:pPr marL="914400" lvl="2" indent="0" defTabSz="381000">
              <a:lnSpc>
                <a:spcPct val="100000"/>
              </a:lnSpc>
              <a:buNone/>
            </a:pPr>
            <a:r>
              <a:rPr lang="en-US" dirty="0" smtClean="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GSA</a:t>
            </a:r>
            <a:r>
              <a:rPr lang="en-US" dirty="0">
                <a:latin typeface="Times New Roman" panose="02020603050405020304" pitchFamily="18" charset="0"/>
                <a:cs typeface="Times New Roman" panose="02020603050405020304" pitchFamily="18" charset="0"/>
              </a:rPr>
              <a:t>, 48 FLRA 1258 (1993)]</a:t>
            </a:r>
          </a:p>
        </p:txBody>
      </p:sp>
      <p:sp>
        <p:nvSpPr>
          <p:cNvPr id="12291" name="Rectangle 3"/>
          <p:cNvSpPr>
            <a:spLocks noChangeArrowheads="1"/>
          </p:cNvSpPr>
          <p:nvPr/>
        </p:nvSpPr>
        <p:spPr bwMode="auto">
          <a:xfrm>
            <a:off x="228600" y="12509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2292" name="Text Box 4"/>
          <p:cNvSpPr txBox="1">
            <a:spLocks noChangeArrowheads="1"/>
          </p:cNvSpPr>
          <p:nvPr/>
        </p:nvSpPr>
        <p:spPr bwMode="auto">
          <a:xfrm>
            <a:off x="227013" y="1420813"/>
            <a:ext cx="8678862" cy="384721"/>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2500" dirty="0">
                <a:solidFill>
                  <a:srgbClr val="4D004D"/>
                </a:solidFill>
                <a:latin typeface="Times New Roman" panose="02020603050405020304" pitchFamily="18" charset="0"/>
                <a:cs typeface="Times New Roman" panose="02020603050405020304" pitchFamily="18" charset="0"/>
              </a:rPr>
              <a:t>OTHER CONSIDERATIONS</a:t>
            </a:r>
          </a:p>
        </p:txBody>
      </p:sp>
    </p:spTree>
  </p:cSld>
  <p:clrMapOvr>
    <a:masterClrMapping/>
  </p:clrMapOvr>
  <p:transition advClick="0">
    <p:cover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idx="1"/>
          </p:nvPr>
        </p:nvSpPr>
        <p:spPr>
          <a:xfrm>
            <a:off x="240126" y="1828800"/>
            <a:ext cx="8675688" cy="4321175"/>
          </a:xfrm>
          <a:ln/>
        </p:spPr>
        <p:txBody>
          <a:bodyPr>
            <a:noAutofit/>
          </a:bodyPr>
          <a:lstStyle/>
          <a:p>
            <a:pPr marL="0" indent="0">
              <a:buNone/>
            </a:pPr>
            <a:r>
              <a:rPr lang="en-US" sz="1400" i="1" dirty="0" smtClean="0">
                <a:latin typeface="Times New Roman" panose="02020603050405020304" pitchFamily="18" charset="0"/>
                <a:cs typeface="Times New Roman" panose="02020603050405020304" pitchFamily="18" charset="0"/>
              </a:rPr>
              <a:t>U.S</a:t>
            </a:r>
            <a:r>
              <a:rPr lang="en-US" sz="1400" i="1" dirty="0">
                <a:latin typeface="Times New Roman" panose="02020603050405020304" pitchFamily="18" charset="0"/>
                <a:cs typeface="Times New Roman" panose="02020603050405020304" pitchFamily="18" charset="0"/>
              </a:rPr>
              <a:t>. Dep’t. of Justice, Immigration &amp; Naturalization Serv., Wash., D.C., 59 FLRA 304 (2003)</a:t>
            </a: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Nat'l Credit Union Admin</a:t>
            </a:r>
            <a:r>
              <a:rPr lang="en-US" sz="1400" dirty="0">
                <a:latin typeface="Times New Roman" panose="02020603050405020304" pitchFamily="18" charset="0"/>
                <a:cs typeface="Times New Roman" panose="02020603050405020304" pitchFamily="18" charset="0"/>
              </a:rPr>
              <a:t>., 61 FLRA 349 (2005)</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i="1" dirty="0">
                <a:latin typeface="Times New Roman" panose="02020603050405020304" pitchFamily="18" charset="0"/>
                <a:cs typeface="Times New Roman" panose="02020603050405020304" pitchFamily="18" charset="0"/>
              </a:rPr>
              <a:t>U.S. Envtl. Prot. Agency</a:t>
            </a:r>
            <a:r>
              <a:rPr lang="en-US" sz="1400" dirty="0">
                <a:latin typeface="Times New Roman" panose="02020603050405020304" pitchFamily="18" charset="0"/>
                <a:cs typeface="Times New Roman" panose="02020603050405020304" pitchFamily="18" charset="0"/>
              </a:rPr>
              <a:t>, 61 FLRA 417 (2005)</a:t>
            </a:r>
          </a:p>
          <a:p>
            <a:pPr marL="457200" lvl="1" indent="0" defTabSz="381000">
              <a:lnSpc>
                <a:spcPct val="100000"/>
              </a:lnSpc>
              <a:buNone/>
            </a:pPr>
            <a:endParaRPr lang="en-US" sz="1200" dirty="0" smtClean="0">
              <a:latin typeface="Times New Roman" panose="02020603050405020304" pitchFamily="18" charset="0"/>
              <a:cs typeface="Times New Roman" panose="02020603050405020304" pitchFamily="18" charset="0"/>
            </a:endParaRPr>
          </a:p>
        </p:txBody>
      </p:sp>
      <p:sp>
        <p:nvSpPr>
          <p:cNvPr id="18435" name="Rectangle 3"/>
          <p:cNvSpPr>
            <a:spLocks noChangeArrowheads="1"/>
          </p:cNvSpPr>
          <p:nvPr/>
        </p:nvSpPr>
        <p:spPr bwMode="auto">
          <a:xfrm>
            <a:off x="228600" y="14478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8436" name="Text Box 4"/>
          <p:cNvSpPr txBox="1">
            <a:spLocks noChangeArrowheads="1"/>
          </p:cNvSpPr>
          <p:nvPr/>
        </p:nvSpPr>
        <p:spPr bwMode="auto">
          <a:xfrm>
            <a:off x="227013" y="228600"/>
            <a:ext cx="8678862" cy="1083374"/>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ENGAGED IN FEDERAL PERSONNEL WORK</a:t>
            </a:r>
          </a:p>
          <a:p>
            <a:pPr algn="ctr" defTabSz="381000">
              <a:spcBef>
                <a:spcPct val="20000"/>
              </a:spcBef>
              <a:buClr>
                <a:srgbClr val="4D004D"/>
              </a:buClr>
            </a:pPr>
            <a:r>
              <a:rPr lang="en-US" sz="3200" dirty="0">
                <a:solidFill>
                  <a:srgbClr val="4D004D"/>
                </a:solidFill>
                <a:latin typeface="Times New Roman" panose="02020603050405020304" pitchFamily="18" charset="0"/>
                <a:cs typeface="Times New Roman" panose="02020603050405020304" pitchFamily="18" charset="0"/>
              </a:rPr>
              <a:t>[§7112(b)(3)]</a:t>
            </a:r>
          </a:p>
        </p:txBody>
      </p:sp>
    </p:spTree>
    <p:extLst>
      <p:ext uri="{BB962C8B-B14F-4D97-AF65-F5344CB8AC3E}">
        <p14:creationId xmlns:p14="http://schemas.microsoft.com/office/powerpoint/2010/main" val="2608417871"/>
      </p:ext>
    </p:extLst>
  </p:cSld>
  <p:clrMapOvr>
    <a:masterClrMapping/>
  </p:clrMapOvr>
  <p:transition advClick="0">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How to File a Petition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4830763"/>
          </a:xfrm>
        </p:spPr>
        <p:txBody>
          <a:bodyPr/>
          <a:lstStyle/>
          <a:p>
            <a:pPr marL="0" indent="0">
              <a:buNone/>
            </a:pPr>
            <a:r>
              <a:rPr lang="en-US" dirty="0" smtClean="0">
                <a:latin typeface="Times New Roman" panose="02020603050405020304" pitchFamily="18" charset="0"/>
                <a:cs typeface="Times New Roman" panose="02020603050405020304" pitchFamily="18" charset="0"/>
              </a:rPr>
              <a:t>Get a copy of your most recent certification from the FLRA Regional Office:</a:t>
            </a:r>
          </a:p>
          <a:p>
            <a:pPr marL="0" indent="0">
              <a:buNone/>
            </a:pPr>
            <a:endParaRPr lang="en-US" dirty="0" smtClean="0">
              <a:latin typeface="Times New Roman" panose="02020603050405020304" pitchFamily="18" charset="0"/>
              <a:cs typeface="Times New Roman" panose="02020603050405020304" pitchFamily="18" charset="0"/>
            </a:endParaRPr>
          </a:p>
          <a:p>
            <a:pPr marL="914400" lvl="1" indent="-514350">
              <a:buNone/>
            </a:pPr>
            <a:r>
              <a:rPr lang="en-US" sz="2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If AFGE at the national level is certified, any petition about unit </a:t>
            </a:r>
            <a:r>
              <a:rPr lang="en-US" u="sng" dirty="0" smtClean="0">
                <a:latin typeface="Times New Roman" panose="02020603050405020304" pitchFamily="18" charset="0"/>
                <a:cs typeface="Times New Roman" panose="02020603050405020304" pitchFamily="18" charset="0"/>
              </a:rPr>
              <a:t>must</a:t>
            </a:r>
            <a:r>
              <a:rPr lang="en-US" dirty="0" smtClean="0">
                <a:latin typeface="Times New Roman" panose="02020603050405020304" pitchFamily="18" charset="0"/>
                <a:cs typeface="Times New Roman" panose="02020603050405020304" pitchFamily="18" charset="0"/>
              </a:rPr>
              <a:t> be filed by AFGE.</a:t>
            </a:r>
          </a:p>
          <a:p>
            <a:pPr marL="914400" lvl="1" indent="-514350">
              <a:buNone/>
            </a:pPr>
            <a:endParaRPr lang="en-US" dirty="0" smtClean="0">
              <a:latin typeface="Times New Roman" panose="02020603050405020304" pitchFamily="18" charset="0"/>
              <a:cs typeface="Times New Roman" panose="02020603050405020304" pitchFamily="18" charset="0"/>
            </a:endParaRPr>
          </a:p>
          <a:p>
            <a:pPr marL="914400" lvl="1" indent="-514350">
              <a:buNone/>
            </a:pPr>
            <a:r>
              <a:rPr lang="en-US" sz="2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If an AFGE local is certified, a petition by the local may be filed.</a:t>
            </a:r>
            <a:endParaRPr lang="en-US" dirty="0">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228600" y="12192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Tree>
    <p:extLst>
      <p:ext uri="{BB962C8B-B14F-4D97-AF65-F5344CB8AC3E}">
        <p14:creationId xmlns:p14="http://schemas.microsoft.com/office/powerpoint/2010/main" val="1589704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534988"/>
            <a:ext cx="8675688" cy="781050"/>
          </a:xfrm>
          <a:ln/>
        </p:spPr>
        <p:txBody>
          <a:bodyPr/>
          <a:lstStyle/>
          <a:p>
            <a:pPr indent="0" defTabSz="381000">
              <a:lnSpc>
                <a:spcPct val="100000"/>
              </a:lnSpc>
              <a:buClr>
                <a:srgbClr val="24598F"/>
              </a:buClr>
            </a:pPr>
            <a:r>
              <a:rPr lang="en-US" dirty="0">
                <a:latin typeface="Times New Roman" panose="02020603050405020304" pitchFamily="18" charset="0"/>
                <a:cs typeface="Times New Roman" panose="02020603050405020304" pitchFamily="18" charset="0"/>
              </a:rPr>
              <a:t>APPROPRIATE UNITS</a:t>
            </a:r>
          </a:p>
        </p:txBody>
      </p:sp>
      <p:sp>
        <p:nvSpPr>
          <p:cNvPr id="13317" name="Rectangle 5"/>
          <p:cNvSpPr>
            <a:spLocks noGrp="1" noChangeArrowheads="1"/>
          </p:cNvSpPr>
          <p:nvPr>
            <p:ph idx="1"/>
          </p:nvPr>
        </p:nvSpPr>
        <p:spPr>
          <a:xfrm>
            <a:off x="228600" y="2382838"/>
            <a:ext cx="8675688" cy="4111625"/>
          </a:xfrm>
          <a:ln/>
        </p:spPr>
        <p:txBody>
          <a:bodyPr>
            <a:normAutofit fontScale="92500" lnSpcReduction="20000"/>
          </a:bodyPr>
          <a:lstStyle/>
          <a:p>
            <a:pPr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Units are not appropriate if they include:</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Management officials or </a:t>
            </a:r>
            <a:r>
              <a:rPr lang="en-US" dirty="0" smtClean="0">
                <a:latin typeface="Times New Roman" panose="02020603050405020304" pitchFamily="18" charset="0"/>
                <a:cs typeface="Times New Roman" panose="02020603050405020304" pitchFamily="18" charset="0"/>
              </a:rPr>
              <a:t>supervisors</a:t>
            </a:r>
          </a:p>
          <a:p>
            <a:pPr marL="457200" lvl="1" indent="0" defTabSz="381000">
              <a:lnSpc>
                <a:spcPct val="10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7135(a)(2) exception]</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Confidential employees</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Employees engaged in personnel work in other than a purely clerical capacity</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Employees engaged in administering provisions of the Statute</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Both professional and nonprofessional employees [unless professionals agree]</a:t>
            </a:r>
          </a:p>
        </p:txBody>
      </p:sp>
      <p:sp>
        <p:nvSpPr>
          <p:cNvPr id="13315" name="Rectangle 3"/>
          <p:cNvSpPr>
            <a:spLocks noChangeArrowheads="1"/>
          </p:cNvSpPr>
          <p:nvPr/>
        </p:nvSpPr>
        <p:spPr bwMode="auto">
          <a:xfrm>
            <a:off x="228600" y="1246188"/>
            <a:ext cx="8675688" cy="68262"/>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3316" name="Text Box 4"/>
          <p:cNvSpPr txBox="1">
            <a:spLocks noChangeArrowheads="1"/>
          </p:cNvSpPr>
          <p:nvPr/>
        </p:nvSpPr>
        <p:spPr bwMode="auto">
          <a:xfrm>
            <a:off x="227013" y="1420813"/>
            <a:ext cx="8678862" cy="846386"/>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2500" dirty="0">
                <a:solidFill>
                  <a:srgbClr val="4D004D"/>
                </a:solidFill>
                <a:latin typeface="Times New Roman" panose="02020603050405020304" pitchFamily="18" charset="0"/>
                <a:cs typeface="Times New Roman" panose="02020603050405020304" pitchFamily="18" charset="0"/>
              </a:rPr>
              <a:t>EXCLUSIONS FROM UNITS </a:t>
            </a:r>
          </a:p>
          <a:p>
            <a:pPr algn="ctr" defTabSz="381000">
              <a:spcBef>
                <a:spcPct val="20000"/>
              </a:spcBef>
              <a:buClr>
                <a:srgbClr val="4D004D"/>
              </a:buClr>
            </a:pPr>
            <a:r>
              <a:rPr lang="en-US" sz="2500" dirty="0">
                <a:solidFill>
                  <a:srgbClr val="4D004D"/>
                </a:solidFill>
                <a:latin typeface="Times New Roman" panose="02020603050405020304" pitchFamily="18" charset="0"/>
                <a:cs typeface="Times New Roman" panose="02020603050405020304" pitchFamily="18" charset="0"/>
              </a:rPr>
              <a:t>[§7112(b)]</a:t>
            </a:r>
          </a:p>
        </p:txBody>
      </p:sp>
    </p:spTree>
  </p:cSld>
  <p:clrMapOvr>
    <a:masterClrMapping/>
  </p:clrMapOvr>
  <p:transition advClick="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533400"/>
            <a:ext cx="8675688" cy="781050"/>
          </a:xfrm>
          <a:ln/>
        </p:spPr>
        <p:txBody>
          <a:bodyPr/>
          <a:lstStyle/>
          <a:p>
            <a:pPr indent="0" defTabSz="381000">
              <a:lnSpc>
                <a:spcPct val="100000"/>
              </a:lnSpc>
              <a:buClr>
                <a:srgbClr val="24598F"/>
              </a:buClr>
            </a:pPr>
            <a:r>
              <a:rPr lang="en-US" dirty="0">
                <a:latin typeface="Times New Roman" panose="02020603050405020304" pitchFamily="18" charset="0"/>
                <a:cs typeface="Times New Roman" panose="02020603050405020304" pitchFamily="18" charset="0"/>
              </a:rPr>
              <a:t>APPROPRIATE UNITS</a:t>
            </a:r>
          </a:p>
        </p:txBody>
      </p:sp>
      <p:sp>
        <p:nvSpPr>
          <p:cNvPr id="14341" name="Rectangle 5"/>
          <p:cNvSpPr>
            <a:spLocks noGrp="1" noChangeArrowheads="1"/>
          </p:cNvSpPr>
          <p:nvPr>
            <p:ph idx="1"/>
          </p:nvPr>
        </p:nvSpPr>
        <p:spPr>
          <a:xfrm>
            <a:off x="288925" y="2190750"/>
            <a:ext cx="8669338" cy="4383088"/>
          </a:xfrm>
          <a:ln/>
        </p:spPr>
        <p:txBody>
          <a:bodyPr/>
          <a:lstStyle/>
          <a:p>
            <a:pPr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Units are not appropriate if they include:</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Employees engaged in intelligence, investigative or security work which directly affects national security</a:t>
            </a:r>
          </a:p>
          <a:p>
            <a:pPr lvl="1" defTabSz="381000">
              <a:lnSpc>
                <a:spcPct val="100000"/>
              </a:lnSpc>
              <a:buFont typeface="Comic Sans MS"/>
              <a:buChar char="▸"/>
            </a:pPr>
            <a:r>
              <a:rPr lang="en-US" dirty="0">
                <a:latin typeface="Times New Roman" panose="02020603050405020304" pitchFamily="18" charset="0"/>
                <a:cs typeface="Times New Roman" panose="02020603050405020304" pitchFamily="18" charset="0"/>
              </a:rPr>
              <a:t>Employees primarily engaged in investigation or audit functions relating to the work of individuals employed by an agency whose duties directly affect the internal security of the agency, only if the functions are undertaken to ensure that the duties are discharged honestly and with integrity</a:t>
            </a:r>
          </a:p>
        </p:txBody>
      </p:sp>
      <p:sp>
        <p:nvSpPr>
          <p:cNvPr id="14339" name="Rectangle 3"/>
          <p:cNvSpPr>
            <a:spLocks noChangeArrowheads="1"/>
          </p:cNvSpPr>
          <p:nvPr/>
        </p:nvSpPr>
        <p:spPr bwMode="auto">
          <a:xfrm>
            <a:off x="228600" y="12446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4340" name="Text Box 4"/>
          <p:cNvSpPr txBox="1">
            <a:spLocks noChangeArrowheads="1"/>
          </p:cNvSpPr>
          <p:nvPr/>
        </p:nvSpPr>
        <p:spPr bwMode="auto">
          <a:xfrm>
            <a:off x="227013" y="1420813"/>
            <a:ext cx="8678862" cy="846386"/>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2500" dirty="0">
                <a:solidFill>
                  <a:srgbClr val="4D004D"/>
                </a:solidFill>
                <a:latin typeface="Times New Roman" panose="02020603050405020304" pitchFamily="18" charset="0"/>
                <a:cs typeface="Times New Roman" panose="02020603050405020304" pitchFamily="18" charset="0"/>
              </a:rPr>
              <a:t>EXCLUSIONS FROM UNITS</a:t>
            </a:r>
          </a:p>
          <a:p>
            <a:pPr algn="ctr" defTabSz="381000">
              <a:spcBef>
                <a:spcPct val="20000"/>
              </a:spcBef>
              <a:buClr>
                <a:srgbClr val="4D004D"/>
              </a:buClr>
            </a:pPr>
            <a:r>
              <a:rPr lang="en-US" sz="2500" dirty="0">
                <a:solidFill>
                  <a:srgbClr val="4D004D"/>
                </a:solidFill>
                <a:latin typeface="Times New Roman" panose="02020603050405020304" pitchFamily="18" charset="0"/>
                <a:cs typeface="Times New Roman" panose="02020603050405020304" pitchFamily="18" charset="0"/>
              </a:rPr>
              <a:t>[§7112(b)]</a:t>
            </a:r>
          </a:p>
        </p:txBody>
      </p:sp>
    </p:spTree>
  </p:cSld>
  <p:clrMapOvr>
    <a:masterClrMapping/>
  </p:clrMapOvr>
  <p:transition advClick="0">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538163"/>
            <a:ext cx="8675688" cy="779462"/>
          </a:xfrm>
          <a:ln/>
        </p:spPr>
        <p:txBody>
          <a:bodyPr/>
          <a:lstStyle/>
          <a:p>
            <a:pPr indent="0" defTabSz="381000">
              <a:lnSpc>
                <a:spcPct val="100000"/>
              </a:lnSpc>
              <a:buClr>
                <a:srgbClr val="24598F"/>
              </a:buClr>
            </a:pPr>
            <a:r>
              <a:rPr lang="en-US" dirty="0">
                <a:latin typeface="Times New Roman" panose="02020603050405020304" pitchFamily="18" charset="0"/>
                <a:cs typeface="Times New Roman" panose="02020603050405020304" pitchFamily="18" charset="0"/>
              </a:rPr>
              <a:t>UNIT EXCLUSIONS</a:t>
            </a:r>
          </a:p>
        </p:txBody>
      </p:sp>
      <p:sp>
        <p:nvSpPr>
          <p:cNvPr id="17413" name="Rectangle 5"/>
          <p:cNvSpPr>
            <a:spLocks noGrp="1" noChangeArrowheads="1"/>
          </p:cNvSpPr>
          <p:nvPr>
            <p:ph idx="1"/>
          </p:nvPr>
        </p:nvSpPr>
        <p:spPr>
          <a:xfrm>
            <a:off x="236538" y="2660650"/>
            <a:ext cx="8667750" cy="3130550"/>
          </a:xfrm>
          <a:ln/>
        </p:spPr>
        <p:txBody>
          <a:bodyPr>
            <a:normAutofit lnSpcReduction="10000"/>
          </a:bodyPr>
          <a:lstStyle/>
          <a:p>
            <a:pPr marL="0" indent="0" defTabSz="381000">
              <a:lnSpc>
                <a:spcPct val="100000"/>
              </a:lnSpc>
              <a:buNone/>
            </a:pPr>
            <a:r>
              <a:rPr lang="en-US" sz="3600" dirty="0">
                <a:latin typeface="Times New Roman" panose="02020603050405020304" pitchFamily="18" charset="0"/>
                <a:cs typeface="Times New Roman" panose="02020603050405020304" pitchFamily="18" charset="0"/>
              </a:rPr>
              <a:t>Defined in §7103(a)(13</a:t>
            </a:r>
            <a:r>
              <a:rPr lang="en-US" sz="3600" dirty="0" smtClean="0">
                <a:latin typeface="Times New Roman" panose="02020603050405020304" pitchFamily="18" charset="0"/>
                <a:cs typeface="Times New Roman" panose="02020603050405020304" pitchFamily="18" charset="0"/>
              </a:rPr>
              <a:t>)</a:t>
            </a:r>
          </a:p>
          <a:p>
            <a:pPr marL="400050" lvl="1" indent="0" defTabSz="381000">
              <a:buNone/>
            </a:pPr>
            <a:r>
              <a:rPr lang="en-US" sz="3200" dirty="0" smtClean="0">
                <a:latin typeface="Times New Roman" panose="02020603050405020304" pitchFamily="18" charset="0"/>
                <a:cs typeface="Times New Roman" panose="02020603050405020304" pitchFamily="18" charset="0"/>
              </a:rPr>
              <a:t>“Confidential employees” means an employee who acts in a confidential capacity with respect to an individual who formulates or effectuates management policies in the field of labor-management relations.</a:t>
            </a:r>
            <a:endParaRPr lang="en-US" sz="3200" dirty="0">
              <a:latin typeface="Times New Roman" panose="02020603050405020304" pitchFamily="18" charset="0"/>
              <a:cs typeface="Times New Roman" panose="02020603050405020304" pitchFamily="18" charset="0"/>
            </a:endParaRPr>
          </a:p>
        </p:txBody>
      </p:sp>
      <p:sp>
        <p:nvSpPr>
          <p:cNvPr id="17411" name="Rectangle 3"/>
          <p:cNvSpPr>
            <a:spLocks noChangeArrowheads="1"/>
          </p:cNvSpPr>
          <p:nvPr/>
        </p:nvSpPr>
        <p:spPr bwMode="auto">
          <a:xfrm>
            <a:off x="228600" y="1247775"/>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7412" name="Text Box 4"/>
          <p:cNvSpPr txBox="1">
            <a:spLocks noChangeArrowheads="1"/>
          </p:cNvSpPr>
          <p:nvPr/>
        </p:nvSpPr>
        <p:spPr bwMode="auto">
          <a:xfrm>
            <a:off x="227013" y="1420813"/>
            <a:ext cx="8678862" cy="846386"/>
          </a:xfrm>
          <a:prstGeom prst="rect">
            <a:avLst/>
          </a:prstGeom>
          <a:noFill/>
          <a:ln w="9525">
            <a:noFill/>
            <a:miter lim="800000"/>
            <a:headEnd/>
            <a:tailEnd/>
          </a:ln>
        </p:spPr>
        <p:txBody>
          <a:bodyPr lIns="0" tIns="0" rIns="0" bIns="0">
            <a:spAutoFit/>
          </a:bodyPr>
          <a:lstStyle/>
          <a:p>
            <a:pPr algn="ctr" defTabSz="381000">
              <a:spcBef>
                <a:spcPct val="20000"/>
              </a:spcBef>
              <a:buClr>
                <a:srgbClr val="4D004D"/>
              </a:buClr>
            </a:pPr>
            <a:r>
              <a:rPr lang="en-US" sz="2500" dirty="0">
                <a:solidFill>
                  <a:srgbClr val="4D004D"/>
                </a:solidFill>
                <a:latin typeface="Times New Roman" panose="02020603050405020304" pitchFamily="18" charset="0"/>
                <a:cs typeface="Times New Roman" panose="02020603050405020304" pitchFamily="18" charset="0"/>
              </a:rPr>
              <a:t>CONFIDENTIAL EMPLOYEE</a:t>
            </a:r>
          </a:p>
          <a:p>
            <a:pPr algn="ctr" defTabSz="381000">
              <a:spcBef>
                <a:spcPct val="20000"/>
              </a:spcBef>
              <a:buClr>
                <a:srgbClr val="4D004D"/>
              </a:buClr>
            </a:pPr>
            <a:r>
              <a:rPr lang="en-US" sz="2500" dirty="0">
                <a:solidFill>
                  <a:srgbClr val="4D004D"/>
                </a:solidFill>
                <a:latin typeface="Times New Roman" panose="02020603050405020304" pitchFamily="18" charset="0"/>
                <a:cs typeface="Times New Roman" panose="02020603050405020304" pitchFamily="18" charset="0"/>
              </a:rPr>
              <a:t>[§7112(b)(2)]</a:t>
            </a:r>
          </a:p>
        </p:txBody>
      </p:sp>
    </p:spTree>
  </p:cSld>
  <p:clrMapOvr>
    <a:masterClrMapping/>
  </p:clrMapOvr>
  <p:transition advClick="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457200"/>
            <a:ext cx="8675688" cy="1066800"/>
          </a:xfrm>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
        <p:nvSpPr>
          <p:cNvPr id="17413" name="Rectangle 5"/>
          <p:cNvSpPr>
            <a:spLocks noGrp="1" noChangeArrowheads="1"/>
          </p:cNvSpPr>
          <p:nvPr>
            <p:ph idx="1"/>
          </p:nvPr>
        </p:nvSpPr>
        <p:spPr>
          <a:xfrm>
            <a:off x="236538" y="1981200"/>
            <a:ext cx="8667750" cy="4267200"/>
          </a:xfrm>
          <a:ln/>
        </p:spPr>
        <p:txBody>
          <a:bodyPr>
            <a:normAutofit/>
          </a:bodyPr>
          <a:lstStyle/>
          <a:p>
            <a:pPr marL="0" indent="0" defTabSz="381000">
              <a:lnSpc>
                <a:spcPct val="100000"/>
              </a:lnSpc>
              <a:buNone/>
            </a:pPr>
            <a:r>
              <a:rPr lang="en-US" sz="3200" dirty="0" smtClean="0">
                <a:latin typeface="Times New Roman" panose="02020603050405020304" pitchFamily="18" charset="0"/>
                <a:cs typeface="Times New Roman" panose="02020603050405020304" pitchFamily="18" charset="0"/>
              </a:rPr>
              <a:t>An employees is “confidential” if:</a:t>
            </a:r>
          </a:p>
          <a:p>
            <a:pPr marL="400050" lvl="1" indent="0" defTabSz="381000">
              <a:buNone/>
            </a:pPr>
            <a:r>
              <a:rPr lang="en-US" sz="3000" dirty="0" smtClean="0">
                <a:latin typeface="Times New Roman" panose="02020603050405020304" pitchFamily="18" charset="0"/>
                <a:cs typeface="Times New Roman" panose="02020603050405020304" pitchFamily="18" charset="0"/>
              </a:rPr>
              <a:t>➀	there is evidence of a confidential working </a:t>
            </a:r>
            <a:r>
              <a:rPr lang="en-US" sz="3000" dirty="0" smtClean="0">
                <a:latin typeface="Times New Roman" panose="02020603050405020304" pitchFamily="18" charset="0"/>
                <a:cs typeface="Times New Roman" panose="02020603050405020304" pitchFamily="18" charset="0"/>
              </a:rPr>
              <a:t>between an employee and a supervisor or manager </a:t>
            </a:r>
            <a:r>
              <a:rPr lang="en-US" sz="3000" u="sng" dirty="0" smtClean="0">
                <a:latin typeface="Times New Roman" panose="02020603050405020304" pitchFamily="18" charset="0"/>
                <a:cs typeface="Times New Roman" panose="02020603050405020304" pitchFamily="18" charset="0"/>
              </a:rPr>
              <a:t>and </a:t>
            </a:r>
          </a:p>
          <a:p>
            <a:pPr marL="400050" lvl="1" indent="0" defTabSz="381000">
              <a:buNone/>
            </a:pPr>
            <a:r>
              <a:rPr lang="en-US" sz="3000" dirty="0" smtClean="0">
                <a:latin typeface="Times New Roman" panose="02020603050405020304" pitchFamily="18" charset="0"/>
                <a:cs typeface="Times New Roman" panose="02020603050405020304" pitchFamily="18" charset="0"/>
              </a:rPr>
              <a:t>➁ </a:t>
            </a:r>
            <a:r>
              <a:rPr lang="en-US" sz="3000" dirty="0" smtClean="0">
                <a:latin typeface="Times New Roman" panose="02020603050405020304" pitchFamily="18" charset="0"/>
                <a:cs typeface="Times New Roman" panose="02020603050405020304" pitchFamily="18" charset="0"/>
              </a:rPr>
              <a:t> the supervisor or manager is significantly involved in labor-management relations.</a:t>
            </a:r>
          </a:p>
          <a:p>
            <a:pPr marL="400050" lvl="1" indent="0" defTabSz="381000">
              <a:lnSpc>
                <a:spcPct val="110000"/>
              </a:lnSpc>
              <a:buNone/>
            </a:pPr>
            <a:r>
              <a:rPr lang="en-US" sz="1600" i="1" dirty="0">
                <a:latin typeface="Times New Roman" panose="02020603050405020304" pitchFamily="18" charset="0"/>
                <a:cs typeface="Times New Roman" panose="02020603050405020304" pitchFamily="18" charset="0"/>
              </a:rPr>
              <a:t>U.S. Department of Labor, Office of the Solicitor, Arlington Field Office,</a:t>
            </a:r>
            <a:r>
              <a:rPr lang="en-US" sz="1600" dirty="0">
                <a:latin typeface="Times New Roman" panose="02020603050405020304" pitchFamily="18" charset="0"/>
                <a:cs typeface="Times New Roman" panose="02020603050405020304" pitchFamily="18" charset="0"/>
              </a:rPr>
              <a:t> 37 FLRA </a:t>
            </a:r>
            <a:r>
              <a:rPr lang="en-US" sz="1600" dirty="0" smtClean="0">
                <a:latin typeface="Times New Roman" panose="02020603050405020304" pitchFamily="18" charset="0"/>
                <a:cs typeface="Times New Roman" panose="02020603050405020304" pitchFamily="18" charset="0"/>
              </a:rPr>
              <a:t>1371 (1990</a:t>
            </a:r>
            <a:r>
              <a:rPr lang="en-US" sz="1600" dirty="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a:t>
            </a:r>
          </a:p>
        </p:txBody>
      </p:sp>
      <p:sp>
        <p:nvSpPr>
          <p:cNvPr id="17411" name="Rectangle 3"/>
          <p:cNvSpPr>
            <a:spLocks noChangeArrowheads="1"/>
          </p:cNvSpPr>
          <p:nvPr/>
        </p:nvSpPr>
        <p:spPr bwMode="auto">
          <a:xfrm>
            <a:off x="228600" y="160020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Tree>
    <p:extLst>
      <p:ext uri="{BB962C8B-B14F-4D97-AF65-F5344CB8AC3E}">
        <p14:creationId xmlns:p14="http://schemas.microsoft.com/office/powerpoint/2010/main" val="200412538"/>
      </p:ext>
    </p:extLst>
  </p:cSld>
  <p:clrMapOvr>
    <a:masterClrMapping/>
  </p:clrMapOvr>
  <p:transition advClick="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461" y="1981201"/>
            <a:ext cx="8229600" cy="4419600"/>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This is called the “</a:t>
            </a:r>
            <a:r>
              <a:rPr lang="en-US" b="1" dirty="0" smtClean="0">
                <a:latin typeface="Times New Roman" panose="02020603050405020304" pitchFamily="18" charset="0"/>
                <a:cs typeface="Times New Roman" panose="02020603050405020304" pitchFamily="18" charset="0"/>
              </a:rPr>
              <a:t>labor-nexus test</a:t>
            </a:r>
            <a:r>
              <a:rPr lang="en-US" dirty="0" smtClean="0">
                <a:latin typeface="Times New Roman" panose="02020603050405020304" pitchFamily="18" charset="0"/>
                <a:cs typeface="Times New Roman" panose="02020603050405020304" pitchFamily="18" charset="0"/>
              </a:rPr>
              <a:t>” and is used to examine the </a:t>
            </a:r>
            <a:r>
              <a:rPr lang="en-US" b="1" dirty="0" smtClean="0">
                <a:latin typeface="Times New Roman" panose="02020603050405020304" pitchFamily="18" charset="0"/>
                <a:cs typeface="Times New Roman" panose="02020603050405020304" pitchFamily="18" charset="0"/>
              </a:rPr>
              <a:t>nature</a:t>
            </a:r>
            <a:r>
              <a:rPr lang="en-US" dirty="0" smtClean="0">
                <a:latin typeface="Times New Roman" panose="02020603050405020304" pitchFamily="18" charset="0"/>
                <a:cs typeface="Times New Roman" panose="02020603050405020304" pitchFamily="18" charset="0"/>
              </a:rPr>
              <a:t> of an employee's confidential working relationship.</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Both factors must be present for an employee to be considered "confidential" within the meaning of section 7103(a)(13</a:t>
            </a:r>
            <a:r>
              <a:rPr lang="en-US" dirty="0" smtClean="0">
                <a:latin typeface="Times New Roman" panose="02020603050405020304" pitchFamily="18" charset="0"/>
                <a:cs typeface="Times New Roman" panose="02020603050405020304" pitchFamily="18" charset="0"/>
              </a:rPr>
              <a:t>).</a:t>
            </a:r>
          </a:p>
          <a:p>
            <a:pPr marL="0" indent="0">
              <a:buNone/>
            </a:pPr>
            <a:r>
              <a:rPr lang="en-US" sz="1900" i="1" dirty="0">
                <a:latin typeface="Times New Roman" panose="02020603050405020304" pitchFamily="18" charset="0"/>
                <a:cs typeface="Times New Roman" panose="02020603050405020304" pitchFamily="18" charset="0"/>
              </a:rPr>
              <a:t>U.S. Army Plant Representative Office, Mesa, Arizona</a:t>
            </a:r>
            <a:r>
              <a:rPr lang="en-US" sz="1900" dirty="0">
                <a:latin typeface="Times New Roman" panose="02020603050405020304" pitchFamily="18" charset="0"/>
                <a:cs typeface="Times New Roman" panose="02020603050405020304" pitchFamily="18" charset="0"/>
              </a:rPr>
              <a:t>, 35 FLRA 181 (1990).</a:t>
            </a:r>
          </a:p>
        </p:txBody>
      </p:sp>
      <p:sp>
        <p:nvSpPr>
          <p:cNvPr id="9"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
        <p:nvSpPr>
          <p:cNvPr id="10" name="Rectangle 3"/>
          <p:cNvSpPr>
            <a:spLocks noChangeArrowheads="1"/>
          </p:cNvSpPr>
          <p:nvPr/>
        </p:nvSpPr>
        <p:spPr bwMode="auto">
          <a:xfrm>
            <a:off x="228600" y="15303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Tree>
    <p:extLst>
      <p:ext uri="{BB962C8B-B14F-4D97-AF65-F5344CB8AC3E}">
        <p14:creationId xmlns:p14="http://schemas.microsoft.com/office/powerpoint/2010/main" val="1088570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461" y="2057401"/>
            <a:ext cx="8229600" cy="4343400"/>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Determination </a:t>
            </a:r>
            <a:r>
              <a:rPr lang="en-US" dirty="0">
                <a:latin typeface="Times New Roman" panose="02020603050405020304" pitchFamily="18" charset="0"/>
                <a:cs typeface="Times New Roman" panose="02020603050405020304" pitchFamily="18" charset="0"/>
              </a:rPr>
              <a:t>of confidential status is dependent upon the work performed by the individual with whom the </a:t>
            </a:r>
            <a:r>
              <a:rPr lang="en-US" dirty="0" smtClean="0">
                <a:latin typeface="Times New Roman" panose="02020603050405020304" pitchFamily="18" charset="0"/>
                <a:cs typeface="Times New Roman" panose="02020603050405020304" pitchFamily="18" charset="0"/>
              </a:rPr>
              <a:t>disputed employee </a:t>
            </a:r>
            <a:r>
              <a:rPr lang="en-US" dirty="0">
                <a:latin typeface="Times New Roman" panose="02020603050405020304" pitchFamily="18" charset="0"/>
                <a:cs typeface="Times New Roman" panose="02020603050405020304" pitchFamily="18" charset="0"/>
              </a:rPr>
              <a:t>works.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individual may be the </a:t>
            </a:r>
            <a:r>
              <a:rPr lang="en-US" dirty="0" smtClean="0">
                <a:latin typeface="Times New Roman" panose="02020603050405020304" pitchFamily="18" charset="0"/>
                <a:cs typeface="Times New Roman" panose="02020603050405020304" pitchFamily="18" charset="0"/>
              </a:rPr>
              <a:t>disputed employee's </a:t>
            </a:r>
            <a:r>
              <a:rPr lang="en-US" dirty="0">
                <a:latin typeface="Times New Roman" panose="02020603050405020304" pitchFamily="18" charset="0"/>
                <a:cs typeface="Times New Roman" panose="02020603050405020304" pitchFamily="18" charset="0"/>
              </a:rPr>
              <a:t>supervisor or may be another manager. </a:t>
            </a:r>
          </a:p>
        </p:txBody>
      </p:sp>
      <p:sp>
        <p:nvSpPr>
          <p:cNvPr id="7" name="Rectangle 3"/>
          <p:cNvSpPr>
            <a:spLocks noChangeArrowheads="1"/>
          </p:cNvSpPr>
          <p:nvPr/>
        </p:nvSpPr>
        <p:spPr bwMode="auto">
          <a:xfrm>
            <a:off x="228600" y="1530350"/>
            <a:ext cx="8675688" cy="69850"/>
          </a:xfrm>
          <a:prstGeom prst="rect">
            <a:avLst/>
          </a:prstGeom>
          <a:gradFill rotWithShape="0">
            <a:gsLst>
              <a:gs pos="0">
                <a:srgbClr val="CCA9CC"/>
              </a:gs>
              <a:gs pos="100000">
                <a:srgbClr val="4D0026"/>
              </a:gs>
            </a:gsLst>
            <a:lin ang="5400000" scaled="1"/>
          </a:gradFill>
          <a:ln w="9525">
            <a:noFill/>
            <a:miter lim="800000"/>
            <a:headEnd/>
            <a:tailEnd/>
          </a:ln>
        </p:spPr>
        <p:txBody>
          <a:bodyPr/>
          <a:lstStyle/>
          <a:p>
            <a:endParaRPr lang="en-US" dirty="0"/>
          </a:p>
        </p:txBody>
      </p:sp>
      <p:sp>
        <p:nvSpPr>
          <p:cNvPr id="10" name="Rectangle 2"/>
          <p:cNvSpPr>
            <a:spLocks noGrp="1" noChangeArrowheads="1"/>
          </p:cNvSpPr>
          <p:nvPr>
            <p:ph type="title"/>
          </p:nvPr>
        </p:nvSpPr>
        <p:spPr>
          <a:ln/>
        </p:spPr>
        <p:txBody>
          <a:bodyPr>
            <a:normAutofit fontScale="90000"/>
          </a:bodyPr>
          <a:lstStyle/>
          <a:p>
            <a:pPr defTabSz="381000">
              <a:spcBef>
                <a:spcPct val="20000"/>
              </a:spcBef>
            </a:pPr>
            <a:r>
              <a:rPr lang="en-US" dirty="0" smtClean="0">
                <a:solidFill>
                  <a:srgbClr val="4D004D"/>
                </a:solidFill>
                <a:latin typeface="Times New Roman" panose="02020603050405020304" pitchFamily="18" charset="0"/>
                <a:cs typeface="Times New Roman" panose="02020603050405020304" pitchFamily="18" charset="0"/>
              </a:rPr>
              <a:t>CONFIDENTIAL EMPLOYEE</a:t>
            </a:r>
            <a:br>
              <a:rPr lang="en-US" dirty="0" smtClean="0">
                <a:solidFill>
                  <a:srgbClr val="4D004D"/>
                </a:solidFill>
                <a:latin typeface="Times New Roman" panose="02020603050405020304" pitchFamily="18" charset="0"/>
                <a:cs typeface="Times New Roman" panose="02020603050405020304" pitchFamily="18" charset="0"/>
              </a:rPr>
            </a:br>
            <a:r>
              <a:rPr lang="en-US" dirty="0" smtClean="0">
                <a:solidFill>
                  <a:srgbClr val="4D004D"/>
                </a:solidFill>
                <a:latin typeface="Times New Roman" panose="02020603050405020304" pitchFamily="18" charset="0"/>
                <a:cs typeface="Times New Roman" panose="02020603050405020304" pitchFamily="18" charset="0"/>
              </a:rPr>
              <a:t>[§7112(b)(2)]</a:t>
            </a:r>
            <a:endParaRPr lang="en-US" dirty="0">
              <a:solidFill>
                <a:srgbClr val="4D00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995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TotalTime>
  <Words>1078</Words>
  <Application>Microsoft Office PowerPoint</Application>
  <PresentationFormat>On-screen Show (4:3)</PresentationFormat>
  <Paragraphs>275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APPROPRIATE UNITS</vt:lpstr>
      <vt:lpstr>APPROPRIATE UNITS</vt:lpstr>
      <vt:lpstr>APPROPRIATE UNITS</vt:lpstr>
      <vt:lpstr>APPROPRIATE UNITS</vt:lpstr>
      <vt:lpstr>APPROPRIATE UNITS</vt:lpstr>
      <vt:lpstr>UNIT EXCLUSIONS</vt:lpstr>
      <vt:lpstr>CONFIDENTIAL EMPLOYEE [§7112(b)(2)]</vt:lpstr>
      <vt:lpstr>CONFIDENTIAL EMPLOYEE [§7112(b)(2)]</vt:lpstr>
      <vt:lpstr>CONFIDENTIAL EMPLOYEE [§7112(b)(2)]</vt:lpstr>
      <vt:lpstr>CONFIDENTIAL EMPLOYEE [§7112(b)(2)]</vt:lpstr>
      <vt:lpstr>CONFIDENTIAL EMPLOYEE [§7112(b)(2)]</vt:lpstr>
      <vt:lpstr>CONFIDENTIAL EMPLOYEE [§7112(b)(2)]</vt:lpstr>
      <vt:lpstr>CONFIDENTIAL EMPLOYEE [§7112(b)(2)]</vt:lpstr>
      <vt:lpstr>CONFIDENTIAL EMPLOYEE [§7112(b)(2)]</vt:lpstr>
      <vt:lpstr>CONFIDENTIAL EMPLOYEE [§7112(b)(2)]</vt:lpstr>
      <vt:lpstr>CONFIDENTIAL EMPLOYEE [§7112(b)(2)]</vt:lpstr>
      <vt:lpstr>CONFIDENTIAL EMPLOYEE [§7112(b)(2)]</vt:lpstr>
      <vt:lpstr>CONFIDENTIAL EMPLOYEE [§7112(b)(2)]</vt:lpstr>
      <vt:lpstr>CONFIDENTIAL EMPLOYEE [§7112(b)(2)]</vt:lpstr>
      <vt:lpstr>UNIT EXCLUSIONS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File a Petition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APPROPRIATENESS OF UNITS</dc:title>
  <dc:creator>Dye, Charlotte</dc:creator>
  <cp:lastModifiedBy>Dye, Charlotte</cp:lastModifiedBy>
  <cp:revision>21</cp:revision>
  <dcterms:modified xsi:type="dcterms:W3CDTF">2016-07-26T16:50:26Z</dcterms:modified>
</cp:coreProperties>
</file>